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3004800" cy="9753600"/>
  <p:notesSz cx="6858000" cy="9144000"/>
  <p:defaultTextStyle>
    <a:lvl1pPr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1pPr>
    <a:lvl2pPr indent="2286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2pPr>
    <a:lvl3pPr indent="4572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3pPr>
    <a:lvl4pPr indent="6858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4pPr>
    <a:lvl5pPr indent="9144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5pPr>
    <a:lvl6pPr indent="11430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6pPr>
    <a:lvl7pPr indent="13716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7pPr>
    <a:lvl8pPr indent="16002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8pPr>
    <a:lvl9pPr indent="18288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455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50800" cap="flat">
              <a:noFill/>
              <a:miter lim="400000"/>
            </a:ln>
          </a:left>
          <a:right>
            <a:ln w="50800" cap="flat">
              <a:noFill/>
              <a:miter lim="400000"/>
            </a:ln>
          </a:right>
          <a:top>
            <a:ln w="50800" cap="flat">
              <a:noFill/>
              <a:miter lim="400000"/>
            </a:ln>
          </a:top>
          <a:bottom>
            <a:ln w="50800" cap="flat">
              <a:noFill/>
              <a:miter lim="400000"/>
            </a:ln>
          </a:bottom>
          <a:insideH>
            <a:ln w="50800" cap="flat">
              <a:noFill/>
              <a:miter lim="400000"/>
            </a:ln>
          </a:insideH>
          <a:insideV>
            <a:ln w="508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496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24645229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>
            <a:lvl1pPr marL="431800" indent="-431800">
              <a:lnSpc>
                <a:spcPct val="100000"/>
              </a:lnSpc>
              <a:spcBef>
                <a:spcPts val="3800"/>
              </a:spcBef>
              <a:defRPr sz="3800"/>
            </a:lvl1pPr>
            <a:lvl2pPr marL="863600" indent="-431800">
              <a:lnSpc>
                <a:spcPct val="100000"/>
              </a:lnSpc>
              <a:spcBef>
                <a:spcPts val="3800"/>
              </a:spcBef>
              <a:defRPr sz="3800"/>
            </a:lvl2pPr>
            <a:lvl3pPr marL="1295400" indent="-431800">
              <a:lnSpc>
                <a:spcPct val="100000"/>
              </a:lnSpc>
              <a:spcBef>
                <a:spcPts val="3800"/>
              </a:spcBef>
              <a:defRPr sz="3800"/>
            </a:lvl3pPr>
            <a:lvl4pPr marL="1727200" indent="-431800">
              <a:lnSpc>
                <a:spcPct val="100000"/>
              </a:lnSpc>
              <a:spcBef>
                <a:spcPts val="3800"/>
              </a:spcBef>
              <a:defRPr sz="3800"/>
            </a:lvl4pPr>
            <a:lvl5pPr marL="2159000" indent="-431800">
              <a:lnSpc>
                <a:spcPct val="100000"/>
              </a:lnSpc>
              <a:spcBef>
                <a:spcPts val="3800"/>
              </a:spcBef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indent="2286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indent="4572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indent="6858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indent="9144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indent="11430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indent="13716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indent="16002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indent="18288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5207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marL="10414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marL="15621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marL="20828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marL="26035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marL="31242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marL="36449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marL="41656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marL="46863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615578" y="215484"/>
            <a:ext cx="11235111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535353"/>
                </a:solidFill>
              </a:rPr>
              <a:t>SWAP &amp; IRIS Observations of Post-Flare Giant Arches</a:t>
            </a:r>
          </a:p>
        </p:txBody>
      </p:sp>
      <p:sp>
        <p:nvSpPr>
          <p:cNvPr id="33" name="Shape 33"/>
          <p:cNvSpPr/>
          <p:nvPr/>
        </p:nvSpPr>
        <p:spPr>
          <a:xfrm>
            <a:off x="2300871" y="967048"/>
            <a:ext cx="7864525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35353"/>
                </a:solidFill>
              </a:rPr>
              <a:t>Matthew J West &amp; Daniel B Seaton - Royal Observatory Belgium</a:t>
            </a:r>
          </a:p>
        </p:txBody>
      </p:sp>
      <p:sp>
        <p:nvSpPr>
          <p:cNvPr id="34" name="Shape 34"/>
          <p:cNvSpPr/>
          <p:nvPr/>
        </p:nvSpPr>
        <p:spPr>
          <a:xfrm>
            <a:off x="197700" y="1663134"/>
            <a:ext cx="4104814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35353"/>
                </a:solidFill>
              </a:rPr>
              <a:t>AR 12192, the most prolific of Solar Cycle 24, rotated into view on 18 Oct 2014 but announced its presence on 14 Oct 2014 with a powerful and unusual eruption. Producing the largest post-eruptive loop system of the solar cycle.</a:t>
            </a:r>
          </a:p>
        </p:txBody>
      </p:sp>
      <p:sp>
        <p:nvSpPr>
          <p:cNvPr id="35" name="Shape 35"/>
          <p:cNvSpPr/>
          <p:nvPr/>
        </p:nvSpPr>
        <p:spPr>
          <a:xfrm>
            <a:off x="4479733" y="1650434"/>
            <a:ext cx="4165461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35353"/>
                </a:solidFill>
              </a:rPr>
              <a:t>These loops appear to be the EUV counterparts of X-ray “post-flare giant arches” (see de Jager &amp; Šveska, 1985). Which are usually interpreted as a signature of reconnection in the post-eruption current sheet.</a:t>
            </a:r>
          </a:p>
        </p:txBody>
      </p:sp>
      <p:sp>
        <p:nvSpPr>
          <p:cNvPr id="36" name="Shape 36"/>
          <p:cNvSpPr/>
          <p:nvPr/>
        </p:nvSpPr>
        <p:spPr>
          <a:xfrm>
            <a:off x="8823372" y="1538137"/>
            <a:ext cx="4080117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535353"/>
                </a:solidFill>
              </a:rPr>
              <a:t>The signatures of reconnection are not just localised, and are evident at the loop foot-points as late as the 16 Oct.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1200" dirty="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535353"/>
                </a:solidFill>
              </a:rPr>
              <a:t>The following figure shows IRIS signatures at the loop foot-point, where the post eruption loops are anchored, there is a discernible emission increase.</a:t>
            </a:r>
          </a:p>
        </p:txBody>
      </p:sp>
      <p:sp>
        <p:nvSpPr>
          <p:cNvPr id="37" name="Shape 37"/>
          <p:cNvSpPr/>
          <p:nvPr/>
        </p:nvSpPr>
        <p:spPr>
          <a:xfrm>
            <a:off x="197700" y="5290123"/>
            <a:ext cx="4104814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35353"/>
                </a:solidFill>
              </a:rPr>
              <a:t>The initial eruption occurred at 18:30 UT behind the east Solar limb, and was observed as a CME (v=1300 kms</a:t>
            </a:r>
            <a:r>
              <a:rPr sz="2000" baseline="31999">
                <a:solidFill>
                  <a:srgbClr val="535353"/>
                </a:solidFill>
              </a:rPr>
              <a:t>-1</a:t>
            </a:r>
            <a:r>
              <a:rPr sz="2000">
                <a:solidFill>
                  <a:srgbClr val="535353"/>
                </a:solidFill>
              </a:rPr>
              <a:t>) and an M2.2 solar flare. </a:t>
            </a:r>
          </a:p>
        </p:txBody>
      </p:sp>
      <p:sp>
        <p:nvSpPr>
          <p:cNvPr id="38" name="Shape 38"/>
          <p:cNvSpPr/>
          <p:nvPr/>
        </p:nvSpPr>
        <p:spPr>
          <a:xfrm>
            <a:off x="172378" y="8426729"/>
            <a:ext cx="4080117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35353"/>
                </a:solidFill>
              </a:rPr>
              <a:t>In the 48 hr following the eruption, the associated post-eruptive loops grew to a height of approximately 4 ×10</a:t>
            </a:r>
            <a:r>
              <a:rPr sz="2000" baseline="31999">
                <a:solidFill>
                  <a:srgbClr val="535353"/>
                </a:solidFill>
              </a:rPr>
              <a:t>5</a:t>
            </a:r>
            <a:r>
              <a:rPr sz="2000">
                <a:solidFill>
                  <a:srgbClr val="535353"/>
                </a:solidFill>
              </a:rPr>
              <a:t> km (&gt;0.5 R) at rates between 2 - 6 km s</a:t>
            </a:r>
            <a:r>
              <a:rPr sz="2000" baseline="31999">
                <a:solidFill>
                  <a:srgbClr val="535353"/>
                </a:solidFill>
              </a:rPr>
              <a:t>-1</a:t>
            </a:r>
            <a:r>
              <a:rPr sz="2000">
                <a:solidFill>
                  <a:srgbClr val="535353"/>
                </a:solidFill>
              </a:rPr>
              <a:t>.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4505213" y="3511817"/>
            <a:ext cx="4114501" cy="2668880"/>
            <a:chOff x="0" y="0"/>
            <a:chExt cx="4114500" cy="2668878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0"/>
              <a:ext cx="4080117" cy="2205740"/>
              <a:chOff x="0" y="0"/>
              <a:chExt cx="4080116" cy="2205739"/>
            </a:xfrm>
          </p:grpSpPr>
          <p:pic>
            <p:nvPicPr>
              <p:cNvPr id="39" name="SDO94.pdf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269569" y="199923"/>
                <a:ext cx="1810548" cy="180589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0" name="main_overview_color.pdf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2205740" cy="220574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42" name="Shape 42"/>
            <p:cNvSpPr/>
            <p:nvPr/>
          </p:nvSpPr>
          <p:spPr>
            <a:xfrm>
              <a:off x="7769" y="2143317"/>
              <a:ext cx="4106732" cy="5255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535353"/>
                  </a:solidFill>
                </a:rPr>
                <a:t>SWAP 174 Å (Fe IX/X at log T ≈ 6; left) and AIA 94 Å (T = 10</a:t>
              </a:r>
              <a:r>
                <a:rPr sz="1400" baseline="31999">
                  <a:solidFill>
                    <a:srgbClr val="535353"/>
                  </a:solidFill>
                </a:rPr>
                <a:t>6.8</a:t>
              </a:r>
              <a:r>
                <a:rPr sz="1400">
                  <a:solidFill>
                    <a:srgbClr val="535353"/>
                  </a:solidFill>
                </a:rPr>
                <a:t> K; Right) images of the loops on 15-Oct.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85818" y="3583490"/>
            <a:ext cx="4117655" cy="1687335"/>
            <a:chOff x="0" y="0"/>
            <a:chExt cx="4117653" cy="1687333"/>
          </a:xfrm>
        </p:grpSpPr>
        <p:grpSp>
          <p:nvGrpSpPr>
            <p:cNvPr id="50" name="Group 50"/>
            <p:cNvGrpSpPr/>
            <p:nvPr/>
          </p:nvGrpSpPr>
          <p:grpSpPr>
            <a:xfrm>
              <a:off x="10922" y="0"/>
              <a:ext cx="4106732" cy="1430746"/>
              <a:chOff x="0" y="0"/>
              <a:chExt cx="4106730" cy="1430745"/>
            </a:xfrm>
          </p:grpSpPr>
          <p:pic>
            <p:nvPicPr>
              <p:cNvPr id="44" name="201410142024.pdf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664605" cy="14307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5" name="201410150115.pdf"/>
              <p:cNvPicPr/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688425" y="0"/>
                <a:ext cx="664605" cy="14307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6" name="201410151009.pdf"/>
              <p:cNvPicPr/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376850" y="0"/>
                <a:ext cx="664605" cy="14307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7" name="201410151937.pdf"/>
              <p:cNvPicPr/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2065275" y="0"/>
                <a:ext cx="664606" cy="14307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8" name="201410160410.pdf"/>
              <p:cNvPicPr/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2753701" y="0"/>
                <a:ext cx="664605" cy="14307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9" name="201410161248.pdf"/>
              <p:cNvPicPr/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3442126" y="0"/>
                <a:ext cx="664605" cy="14307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51" name="Shape 51"/>
            <p:cNvSpPr/>
            <p:nvPr/>
          </p:nvSpPr>
          <p:spPr>
            <a:xfrm>
              <a:off x="0" y="1382533"/>
              <a:ext cx="4106731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400"/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535353"/>
                  </a:solidFill>
                </a:rPr>
                <a:t>Growth of post eruption loops observed by SWAP</a:t>
              </a: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64016" y="6550804"/>
            <a:ext cx="4223841" cy="1926431"/>
            <a:chOff x="0" y="0"/>
            <a:chExt cx="4223840" cy="1926430"/>
          </a:xfrm>
        </p:grpSpPr>
        <p:grpSp>
          <p:nvGrpSpPr>
            <p:cNvPr id="55" name="Group 55"/>
            <p:cNvGrpSpPr/>
            <p:nvPr/>
          </p:nvGrpSpPr>
          <p:grpSpPr>
            <a:xfrm>
              <a:off x="0" y="0"/>
              <a:ext cx="4223841" cy="1727231"/>
              <a:chOff x="0" y="0"/>
              <a:chExt cx="4223840" cy="1727230"/>
            </a:xfrm>
          </p:grpSpPr>
          <p:pic>
            <p:nvPicPr>
              <p:cNvPr id="53" name="overview.pdf"/>
              <p:cNvPicPr/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0" y="1218"/>
                <a:ext cx="1669439" cy="16694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4" name="trajectories.pdf"/>
              <p:cNvPicPr/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1632994" y="0"/>
                <a:ext cx="2590847" cy="1727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56" name="Shape 56"/>
            <p:cNvSpPr/>
            <p:nvPr/>
          </p:nvSpPr>
          <p:spPr>
            <a:xfrm>
              <a:off x="44818" y="1621630"/>
              <a:ext cx="4106731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400"/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535353"/>
                  </a:solidFill>
                </a:rPr>
                <a:t>Growth rate of post eruption loops observed by SWAP</a:t>
              </a:r>
            </a:p>
          </p:txBody>
        </p:sp>
      </p:grpSp>
      <p:sp>
        <p:nvSpPr>
          <p:cNvPr id="58" name="Shape 58"/>
          <p:cNvSpPr/>
          <p:nvPr/>
        </p:nvSpPr>
        <p:spPr>
          <a:xfrm>
            <a:off x="4419670" y="6183165"/>
            <a:ext cx="4165460" cy="3499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35353"/>
                </a:solidFill>
              </a:rPr>
              <a:t>The above figure shows an SDO AIA 94Å image mid-way through the loops’ growth cycle. The peak temperature response is T ≈ 10</a:t>
            </a:r>
            <a:r>
              <a:rPr sz="2000" baseline="31999">
                <a:solidFill>
                  <a:srgbClr val="535353"/>
                </a:solidFill>
              </a:rPr>
              <a:t>6.8</a:t>
            </a:r>
            <a:r>
              <a:rPr sz="2000">
                <a:solidFill>
                  <a:srgbClr val="535353"/>
                </a:solidFill>
              </a:rPr>
              <a:t> K, thus the bright emission is extremely hot.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1200">
              <a:solidFill>
                <a:srgbClr val="535353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35353"/>
                </a:solidFill>
              </a:rPr>
              <a:t>Reconnection reorganises the global field and accelerates outflows. These jets heat the surrounding plasma creating a “thermal halo,” (Seaton &amp; Forbes 2009) characterised by bright, very hot (T &gt; 10</a:t>
            </a:r>
            <a:r>
              <a:rPr sz="2000" baseline="31999">
                <a:solidFill>
                  <a:srgbClr val="535353"/>
                </a:solidFill>
              </a:rPr>
              <a:t>7</a:t>
            </a:r>
            <a:r>
              <a:rPr sz="2000">
                <a:solidFill>
                  <a:srgbClr val="535353"/>
                </a:solidFill>
              </a:rPr>
              <a:t> K) plasma.</a:t>
            </a:r>
          </a:p>
        </p:txBody>
      </p:sp>
      <p:grpSp>
        <p:nvGrpSpPr>
          <p:cNvPr id="62" name="Group 62"/>
          <p:cNvGrpSpPr/>
          <p:nvPr/>
        </p:nvGrpSpPr>
        <p:grpSpPr>
          <a:xfrm>
            <a:off x="8822413" y="3921400"/>
            <a:ext cx="4082035" cy="3473348"/>
            <a:chOff x="0" y="0"/>
            <a:chExt cx="4082033" cy="3473346"/>
          </a:xfrm>
        </p:grpSpPr>
        <p:sp>
          <p:nvSpPr>
            <p:cNvPr id="59" name="Shape 59"/>
            <p:cNvSpPr/>
            <p:nvPr/>
          </p:nvSpPr>
          <p:spPr>
            <a:xfrm>
              <a:off x="0" y="2700199"/>
              <a:ext cx="4057801" cy="7731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400"/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535353"/>
                  </a:solidFill>
                </a:rPr>
                <a:t>IRIS signatures of reconnection flows on 16-Oct at the base of the post eruption loops. The slit position (left) Si IV (middle) and Mg II (right)</a:t>
              </a:r>
            </a:p>
          </p:txBody>
        </p:sp>
        <p:pic>
          <p:nvPicPr>
            <p:cNvPr id="60" name="slit.png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55" y="2819"/>
              <a:ext cx="1582704" cy="27628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1" name="Lines.png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584736" y="0"/>
              <a:ext cx="2497298" cy="27684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3" name="Shape 63"/>
          <p:cNvSpPr/>
          <p:nvPr/>
        </p:nvSpPr>
        <p:spPr>
          <a:xfrm>
            <a:off x="8823372" y="7294492"/>
            <a:ext cx="4080117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35353"/>
                </a:solidFill>
              </a:rPr>
              <a:t>These observations lead to a number of tantalizing questions. Such as: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35353"/>
                </a:solidFill>
              </a:rPr>
              <a:t>-Why does the reconnection process cease so much earlier in most events?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35353"/>
                </a:solidFill>
              </a:rPr>
              <a:t>-Why are giant arches so uncommon?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35353"/>
                </a:solidFill>
              </a:rPr>
              <a:t>-What determines when, and at what height, reconnection is switched off?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i="1">
                <a:solidFill>
                  <a:srgbClr val="535353"/>
                </a:solidFill>
              </a:rPr>
              <a:t>See: West &amp; Seaton ApJ 2015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466</Words>
  <Application>Microsoft Macintosh PowerPoint</Application>
  <PresentationFormat>Custom</PresentationFormat>
  <Paragraphs>21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Showroom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Matthew West</cp:lastModifiedBy>
  <cp:revision>1</cp:revision>
  <dcterms:modified xsi:type="dcterms:W3CDTF">2015-05-13T10:38:06Z</dcterms:modified>
</cp:coreProperties>
</file>