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Default Extension="doc" ContentType="application/msword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6"/>
  </p:notesMasterIdLst>
  <p:sldIdLst>
    <p:sldId id="290" r:id="rId2"/>
    <p:sldId id="301" r:id="rId3"/>
    <p:sldId id="257" r:id="rId4"/>
    <p:sldId id="295" r:id="rId5"/>
    <p:sldId id="282" r:id="rId6"/>
    <p:sldId id="283" r:id="rId7"/>
    <p:sldId id="285" r:id="rId8"/>
    <p:sldId id="291" r:id="rId9"/>
    <p:sldId id="286" r:id="rId10"/>
    <p:sldId id="300" r:id="rId11"/>
    <p:sldId id="264" r:id="rId12"/>
    <p:sldId id="276" r:id="rId13"/>
    <p:sldId id="296" r:id="rId14"/>
    <p:sldId id="262" r:id="rId15"/>
    <p:sldId id="297" r:id="rId16"/>
    <p:sldId id="281" r:id="rId17"/>
    <p:sldId id="298" r:id="rId18"/>
    <p:sldId id="272" r:id="rId19"/>
    <p:sldId id="299" r:id="rId20"/>
    <p:sldId id="293" r:id="rId21"/>
    <p:sldId id="287" r:id="rId22"/>
    <p:sldId id="288" r:id="rId23"/>
    <p:sldId id="289" r:id="rId24"/>
    <p:sldId id="25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4080"/>
    <a:srgbClr val="FFFED6"/>
    <a:srgbClr val="004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68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DB163-052C-6C4B-B6CD-F446F8ABBD52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8228C-2AE5-AE48-B70E-3C5C61A16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228C-2AE5-AE48-B70E-3C5C61A1614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228C-2AE5-AE48-B70E-3C5C61A1614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228C-2AE5-AE48-B70E-3C5C61A1614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228C-2AE5-AE48-B70E-3C5C61A1614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228C-2AE5-AE48-B70E-3C5C61A1614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228C-2AE5-AE48-B70E-3C5C61A1614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228C-2AE5-AE48-B70E-3C5C61A1614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tx2">
              <a:lumMod val="75000"/>
              <a:lumOff val="25000"/>
              <a:alpha val="83000"/>
            </a:schemeClr>
          </a:solidFill>
        </p:spPr>
        <p:txBody>
          <a:bodyPr lIns="10800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tx2">
              <a:lumMod val="50000"/>
              <a:lumOff val="50000"/>
              <a:alpha val="5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4C0F7-81ED-7F45-B642-38ADBB22D349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D87A-93B1-AF44-9142-DA133933E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4C0F7-81ED-7F45-B642-38ADBB22D349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D87A-93B1-AF44-9142-DA133933E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4C0F7-81ED-7F45-B642-38ADBB22D349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D87A-93B1-AF44-9142-DA133933E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4C0F7-81ED-7F45-B642-38ADBB22D349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D87A-93B1-AF44-9142-DA133933E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175" y="152400"/>
            <a:ext cx="7358063" cy="1785938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93763" y="2133600"/>
            <a:ext cx="7358062" cy="20574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3763" y="4343400"/>
            <a:ext cx="7358062" cy="20574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4C0F7-81ED-7F45-B642-38ADBB22D349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D87A-93B1-AF44-9142-DA133933E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4C0F7-81ED-7F45-B642-38ADBB22D349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D87A-93B1-AF44-9142-DA133933E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4C0F7-81ED-7F45-B642-38ADBB22D349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D87A-93B1-AF44-9142-DA133933E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4C0F7-81ED-7F45-B642-38ADBB22D349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D87A-93B1-AF44-9142-DA133933E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4C0F7-81ED-7F45-B642-38ADBB22D349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D87A-93B1-AF44-9142-DA133933E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4C0F7-81ED-7F45-B642-38ADBB22D349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D87A-93B1-AF44-9142-DA133933E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4C0F7-81ED-7F45-B642-38ADBB22D349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D87A-93B1-AF44-9142-DA133933E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BE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4C0F7-81ED-7F45-B642-38ADBB22D349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D87A-93B1-AF44-9142-DA133933E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80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064C0F7-81ED-7F45-B642-38ADBB22D349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7F7F7F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7F7F7F"/>
                </a:solidFill>
              </a:defRPr>
            </a:lvl1pPr>
          </a:lstStyle>
          <a:p>
            <a:fld id="{3961D87A-93B1-AF44-9142-DA133933E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8B8B8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8B8B8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8B8B8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8B8B8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8B8B8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q"/>
        <a:defRPr sz="3200">
          <a:solidFill>
            <a:srgbClr val="B3B3CD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q"/>
        <a:defRPr sz="2800">
          <a:solidFill>
            <a:srgbClr val="B3B3CD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q"/>
        <a:defRPr sz="2400">
          <a:solidFill>
            <a:srgbClr val="B3B3CD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q"/>
        <a:defRPr sz="2000">
          <a:solidFill>
            <a:srgbClr val="B3B3CD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q"/>
        <a:defRPr sz="2000">
          <a:solidFill>
            <a:srgbClr val="B3B3CD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Relationship Id="rId3" Type="http://schemas.openxmlformats.org/officeDocument/2006/relationships/hyperlink" Target="http://proba2.sidc.be" TargetMode="Externa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4" Type="http://schemas.openxmlformats.org/officeDocument/2006/relationships/image" Target="../media/image49.png"/><Relationship Id="rId15" Type="http://schemas.openxmlformats.org/officeDocument/2006/relationships/image" Target="../media/image50.png"/><Relationship Id="rId16" Type="http://schemas.openxmlformats.org/officeDocument/2006/relationships/image" Target="../media/image51.png"/><Relationship Id="rId17" Type="http://schemas.openxmlformats.org/officeDocument/2006/relationships/image" Target="../media/image52.png"/><Relationship Id="rId18" Type="http://schemas.openxmlformats.org/officeDocument/2006/relationships/image" Target="../media/image5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4" Type="http://schemas.openxmlformats.org/officeDocument/2006/relationships/image" Target="../media/image2.jpeg"/><Relationship Id="rId5" Type="http://schemas.openxmlformats.org/officeDocument/2006/relationships/image" Target="../media/image42.png"/><Relationship Id="rId6" Type="http://schemas.openxmlformats.org/officeDocument/2006/relationships/oleObject" Target="../embeddings/Microsoft_Word_97_-_2004_Document1.doc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oleObject" Target="../embeddings/oleObject1.bin"/><Relationship Id="rId10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jpeg"/><Relationship Id="rId5" Type="http://schemas.openxmlformats.org/officeDocument/2006/relationships/image" Target="../media/image2.jpe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pdf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roba2bannerRepe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  <a:solidFill>
            <a:srgbClr val="2C353A">
              <a:alpha val="83000"/>
            </a:srgbClr>
          </a:solidFill>
          <a:ln w="34925">
            <a:solidFill>
              <a:srgbClr val="969696"/>
            </a:solidFill>
          </a:ln>
        </p:spPr>
        <p:txBody>
          <a:bodyPr/>
          <a:lstStyle/>
          <a:p>
            <a:r>
              <a:rPr lang="en-US">
                <a:solidFill>
                  <a:srgbClr val="B9B7B8"/>
                </a:solidFill>
              </a:rPr>
              <a:t>LYRA on-board PROBA2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860799"/>
            <a:ext cx="6400800" cy="2048934"/>
          </a:xfrm>
          <a:solidFill>
            <a:srgbClr val="47555D">
              <a:alpha val="55000"/>
            </a:srgbClr>
          </a:solidFill>
          <a:ln w="22225">
            <a:solidFill>
              <a:srgbClr val="B9B7B8"/>
            </a:solidFill>
          </a:ln>
        </p:spPr>
        <p:txBody>
          <a:bodyPr/>
          <a:lstStyle/>
          <a:p>
            <a:r>
              <a:rPr lang="en-US" dirty="0" smtClean="0"/>
              <a:t>EUV irradiance inter-calibration workshop</a:t>
            </a:r>
          </a:p>
          <a:p>
            <a:r>
              <a:rPr lang="en-US" sz="2400" dirty="0" smtClean="0"/>
              <a:t>M. Dominique + LYRA team</a:t>
            </a:r>
          </a:p>
          <a:p>
            <a:r>
              <a:rPr lang="en-US" sz="2400" dirty="0" smtClean="0"/>
              <a:t>October 2011, LASP</a:t>
            </a:r>
            <a:endParaRPr lang="en-US" sz="2400" dirty="0" smtClean="0">
              <a:solidFill>
                <a:srgbClr val="B9B7B8"/>
              </a:solidFill>
            </a:endParaRP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evolution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Work still in progress …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Various aspects (to be) investigated:</a:t>
            </a: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Degradation due to contaminant layer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Dark current evolution (detector degradation)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Response to LED signal acquisition (detector spectral evolution)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An alternative way to probe the spectral evolution (detector + filter): </a:t>
            </a:r>
            <a:r>
              <a:rPr lang="en-US" sz="2800" dirty="0" err="1" smtClean="0">
                <a:solidFill>
                  <a:schemeClr val="tx1"/>
                </a:solidFill>
              </a:rPr>
              <a:t>occultations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 Flat-field evolution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68038" y="1366839"/>
            <a:ext cx="3661949" cy="5416077"/>
            <a:chOff x="2078491" y="0"/>
            <a:chExt cx="4919962" cy="7041221"/>
          </a:xfrm>
        </p:grpSpPr>
        <p:pic>
          <p:nvPicPr>
            <p:cNvPr id="20" name="Picture 19" descr="degradation_V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5546" y="0"/>
              <a:ext cx="4852907" cy="68580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251199" y="6641093"/>
              <a:ext cx="3319492" cy="4001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Time after first light (days)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-1004054" y="3082545"/>
              <a:ext cx="6578600" cy="4135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Uncalibrated</a:t>
              </a:r>
              <a:r>
                <a:rPr lang="en-US" sz="1400" dirty="0" smtClean="0"/>
                <a:t> signal (counts/ms)</a:t>
              </a:r>
              <a:endParaRPr lang="en-US" sz="1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6" y="274638"/>
            <a:ext cx="8229600" cy="1143000"/>
          </a:xfrm>
        </p:spPr>
        <p:txBody>
          <a:bodyPr/>
          <a:lstStyle/>
          <a:p>
            <a:r>
              <a:rPr lang="en-US" dirty="0" smtClean="0"/>
              <a:t>Degradation of unit 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17787" y="5131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72932" y="1660713"/>
            <a:ext cx="91904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&gt; 95%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772932" y="3106779"/>
            <a:ext cx="91904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&gt; 95%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789865" y="4362393"/>
            <a:ext cx="91904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~ 90%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789865" y="5483564"/>
            <a:ext cx="91904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~ 25%</a:t>
            </a: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861512" y="1429656"/>
            <a:ext cx="3757556" cy="5342437"/>
            <a:chOff x="2083976" y="0"/>
            <a:chExt cx="4914477" cy="7105627"/>
          </a:xfrm>
        </p:grpSpPr>
        <p:pic>
          <p:nvPicPr>
            <p:cNvPr id="14" name="Picture 13" descr="degrad_correction_V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45546" y="0"/>
              <a:ext cx="4852907" cy="6858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16200000">
              <a:off x="-1004055" y="3088031"/>
              <a:ext cx="6578601" cy="4025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Corrected signal (counts/ms)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51199" y="6696273"/>
              <a:ext cx="2971800" cy="4093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Time after first light (days)</a:t>
              </a:r>
              <a:endParaRPr lang="en-US" sz="14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89191"/>
            <a:ext cx="3641181" cy="5147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Degradation of units 1 and 3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217787" y="5131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76713" y="2076665"/>
            <a:ext cx="76926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 30%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160282" y="3370334"/>
            <a:ext cx="76926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 15%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684364" y="4651345"/>
            <a:ext cx="26161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/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684364" y="5938707"/>
            <a:ext cx="26161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/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619" y="1489191"/>
            <a:ext cx="3641181" cy="51474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32671" y="1993900"/>
            <a:ext cx="69800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10%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832671" y="3370334"/>
            <a:ext cx="69800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20%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832671" y="4368800"/>
            <a:ext cx="69800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10%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8269064" y="5627557"/>
            <a:ext cx="26161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/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evolution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Work still in progress …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Various aspects (to be) investigated: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Degradation due to contaminant layer</a:t>
            </a:r>
          </a:p>
          <a:p>
            <a:r>
              <a:rPr lang="en-US" sz="2800" dirty="0" smtClean="0">
                <a:solidFill>
                  <a:srgbClr val="9A743A"/>
                </a:solidFill>
              </a:rPr>
              <a:t> Dark current evolution (detector degradation)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Response to LED signal acquisition (detector spectral evolution)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An alternative way to probe the spectral evolution (detector + filter): </a:t>
            </a:r>
            <a:r>
              <a:rPr lang="en-US" sz="2800" dirty="0" err="1" smtClean="0">
                <a:solidFill>
                  <a:schemeClr val="tx1"/>
                </a:solidFill>
              </a:rPr>
              <a:t>occultations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 Flat-field evolution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Dark current evolution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1456255"/>
            <a:ext cx="8229600" cy="536601"/>
          </a:xfrm>
          <a:solidFill>
            <a:schemeClr val="bg2">
              <a:lumMod val="75000"/>
            </a:schemeClr>
          </a:solidFill>
          <a:ln w="2540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Variations correlated with temperature evolution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5" descr="lya_dark_rate_time_series_with_fit"/>
          <p:cNvPicPr>
            <a:picLocks noChangeAspect="1" noChangeArrowheads="1"/>
          </p:cNvPicPr>
          <p:nvPr/>
        </p:nvPicPr>
        <p:blipFill>
          <a:blip r:embed="rId3">
            <a:lum bright="-89000" contrast="96000"/>
          </a:blip>
          <a:srcRect/>
          <a:stretch>
            <a:fillRect/>
          </a:stretch>
        </p:blipFill>
        <p:spPr bwMode="auto">
          <a:xfrm>
            <a:off x="457200" y="2497652"/>
            <a:ext cx="4517648" cy="28235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88547" y="5321182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I. </a:t>
            </a:r>
            <a:r>
              <a:rPr lang="en-US" dirty="0" err="1" smtClean="0">
                <a:solidFill>
                  <a:srgbClr val="000000"/>
                </a:solidFill>
              </a:rPr>
              <a:t>Dammasch</a:t>
            </a:r>
            <a:r>
              <a:rPr lang="en-US" dirty="0" smtClean="0">
                <a:solidFill>
                  <a:srgbClr val="000000"/>
                </a:solidFill>
              </a:rPr>
              <a:t> +  M. Snow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4547" y="6423565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A. De </a:t>
            </a:r>
            <a:r>
              <a:rPr lang="en-US" dirty="0" err="1" smtClean="0">
                <a:solidFill>
                  <a:srgbClr val="000000"/>
                </a:solidFill>
              </a:rPr>
              <a:t>Groof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1304" y="3186665"/>
            <a:ext cx="265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Temperature evolution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0132" y="2128320"/>
            <a:ext cx="3293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Dark current in Lyman alpha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0" name="Picture 9" descr="SWAP-LYRAtemperatureOverYear2011082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974" y="3627961"/>
            <a:ext cx="4724400" cy="2755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evolution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Work still in progress …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Various aspects (to be) investigated: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Degradation due to contaminant layer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Dark current evolution (detector degradation)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rgbClr val="9A743A"/>
                </a:solidFill>
              </a:rPr>
              <a:t>Response to LED signal acquisition (detector spectral evolution)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An alternative way to probe the spectral evolution (detector + filter): </a:t>
            </a:r>
            <a:r>
              <a:rPr lang="en-US" sz="2800" dirty="0" err="1" smtClean="0">
                <a:solidFill>
                  <a:schemeClr val="tx1"/>
                </a:solidFill>
              </a:rPr>
              <a:t>occultations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 Flat-field evolution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 signal time series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3416300" cy="425449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Very little change over the mission. 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Bimodal appearance is due to systematic difference between first and second measurements during each observing sequence.  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31749" name="Picture 5" descr="lya_led_corrected_d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0" y="1714500"/>
            <a:ext cx="5029200" cy="31432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54626" y="5377645"/>
            <a:ext cx="4032174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9D9D9"/>
                </a:solidFill>
              </a:rPr>
              <a:t>Low detector degradation, </a:t>
            </a:r>
          </a:p>
          <a:p>
            <a:pPr algn="ctr"/>
            <a:r>
              <a:rPr lang="en-US" sz="2400" b="1" dirty="0" smtClean="0">
                <a:solidFill>
                  <a:srgbClr val="D9D9D9"/>
                </a:solidFill>
              </a:rPr>
              <a:t>if any</a:t>
            </a:r>
            <a:endParaRPr lang="en-US" sz="2400" b="1" dirty="0">
              <a:solidFill>
                <a:srgbClr val="D9D9D9"/>
              </a:solidFill>
            </a:endParaRPr>
          </a:p>
        </p:txBody>
      </p:sp>
      <p:pic>
        <p:nvPicPr>
          <p:cNvPr id="10" name="Picture 9" descr="SeqLEDU2.png"/>
          <p:cNvPicPr>
            <a:picLocks noChangeAspect="1"/>
          </p:cNvPicPr>
          <p:nvPr/>
        </p:nvPicPr>
        <p:blipFill>
          <a:blip r:embed="rId3">
            <a:lum bright="-67000" contrast="80000"/>
          </a:blip>
          <a:stretch>
            <a:fillRect/>
          </a:stretch>
        </p:blipFill>
        <p:spPr>
          <a:xfrm>
            <a:off x="457200" y="4696381"/>
            <a:ext cx="3416300" cy="20417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Freeform 16"/>
          <p:cNvSpPr/>
          <p:nvPr/>
        </p:nvSpPr>
        <p:spPr bwMode="auto">
          <a:xfrm>
            <a:off x="5588000" y="3083983"/>
            <a:ext cx="2857500" cy="497417"/>
          </a:xfrm>
          <a:custGeom>
            <a:avLst/>
            <a:gdLst>
              <a:gd name="connsiteX0" fmla="*/ 0 w 3441700"/>
              <a:gd name="connsiteY0" fmla="*/ 0 h 990600"/>
              <a:gd name="connsiteX1" fmla="*/ 228600 w 3441700"/>
              <a:gd name="connsiteY1" fmla="*/ 330200 h 990600"/>
              <a:gd name="connsiteX2" fmla="*/ 584200 w 3441700"/>
              <a:gd name="connsiteY2" fmla="*/ 609600 h 990600"/>
              <a:gd name="connsiteX3" fmla="*/ 939800 w 3441700"/>
              <a:gd name="connsiteY3" fmla="*/ 685800 h 990600"/>
              <a:gd name="connsiteX4" fmla="*/ 1447800 w 3441700"/>
              <a:gd name="connsiteY4" fmla="*/ 673100 h 990600"/>
              <a:gd name="connsiteX5" fmla="*/ 1765300 w 3441700"/>
              <a:gd name="connsiteY5" fmla="*/ 558800 h 990600"/>
              <a:gd name="connsiteX6" fmla="*/ 2463800 w 3441700"/>
              <a:gd name="connsiteY6" fmla="*/ 508000 h 990600"/>
              <a:gd name="connsiteX7" fmla="*/ 3124200 w 3441700"/>
              <a:gd name="connsiteY7" fmla="*/ 647700 h 990600"/>
              <a:gd name="connsiteX8" fmla="*/ 3390900 w 3441700"/>
              <a:gd name="connsiteY8" fmla="*/ 876300 h 990600"/>
              <a:gd name="connsiteX9" fmla="*/ 3429000 w 3441700"/>
              <a:gd name="connsiteY9" fmla="*/ 990600 h 990600"/>
              <a:gd name="connsiteX0" fmla="*/ 0 w 3213100"/>
              <a:gd name="connsiteY0" fmla="*/ 0 h 660400"/>
              <a:gd name="connsiteX1" fmla="*/ 355600 w 3213100"/>
              <a:gd name="connsiteY1" fmla="*/ 279400 h 660400"/>
              <a:gd name="connsiteX2" fmla="*/ 711200 w 3213100"/>
              <a:gd name="connsiteY2" fmla="*/ 355600 h 660400"/>
              <a:gd name="connsiteX3" fmla="*/ 1219200 w 3213100"/>
              <a:gd name="connsiteY3" fmla="*/ 342900 h 660400"/>
              <a:gd name="connsiteX4" fmla="*/ 1536700 w 3213100"/>
              <a:gd name="connsiteY4" fmla="*/ 228600 h 660400"/>
              <a:gd name="connsiteX5" fmla="*/ 2235200 w 3213100"/>
              <a:gd name="connsiteY5" fmla="*/ 177800 h 660400"/>
              <a:gd name="connsiteX6" fmla="*/ 2895600 w 3213100"/>
              <a:gd name="connsiteY6" fmla="*/ 317500 h 660400"/>
              <a:gd name="connsiteX7" fmla="*/ 3162300 w 3213100"/>
              <a:gd name="connsiteY7" fmla="*/ 546100 h 660400"/>
              <a:gd name="connsiteX8" fmla="*/ 3200400 w 3213100"/>
              <a:gd name="connsiteY8" fmla="*/ 660400 h 660400"/>
              <a:gd name="connsiteX0" fmla="*/ 0 w 2857500"/>
              <a:gd name="connsiteY0" fmla="*/ 116417 h 497417"/>
              <a:gd name="connsiteX1" fmla="*/ 355600 w 2857500"/>
              <a:gd name="connsiteY1" fmla="*/ 192617 h 497417"/>
              <a:gd name="connsiteX2" fmla="*/ 863600 w 2857500"/>
              <a:gd name="connsiteY2" fmla="*/ 179917 h 497417"/>
              <a:gd name="connsiteX3" fmla="*/ 1181100 w 2857500"/>
              <a:gd name="connsiteY3" fmla="*/ 65617 h 497417"/>
              <a:gd name="connsiteX4" fmla="*/ 1879600 w 2857500"/>
              <a:gd name="connsiteY4" fmla="*/ 14817 h 497417"/>
              <a:gd name="connsiteX5" fmla="*/ 2540000 w 2857500"/>
              <a:gd name="connsiteY5" fmla="*/ 154517 h 497417"/>
              <a:gd name="connsiteX6" fmla="*/ 2806700 w 2857500"/>
              <a:gd name="connsiteY6" fmla="*/ 383117 h 497417"/>
              <a:gd name="connsiteX7" fmla="*/ 2844800 w 2857500"/>
              <a:gd name="connsiteY7" fmla="*/ 497417 h 49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7500" h="497417">
                <a:moveTo>
                  <a:pt x="0" y="116417"/>
                </a:moveTo>
                <a:cubicBezTo>
                  <a:pt x="118533" y="175684"/>
                  <a:pt x="211667" y="182034"/>
                  <a:pt x="355600" y="192617"/>
                </a:cubicBezTo>
                <a:cubicBezTo>
                  <a:pt x="499533" y="203200"/>
                  <a:pt x="726017" y="201084"/>
                  <a:pt x="863600" y="179917"/>
                </a:cubicBezTo>
                <a:cubicBezTo>
                  <a:pt x="1001183" y="158750"/>
                  <a:pt x="1011767" y="93134"/>
                  <a:pt x="1181100" y="65617"/>
                </a:cubicBezTo>
                <a:cubicBezTo>
                  <a:pt x="1350433" y="38100"/>
                  <a:pt x="1653117" y="0"/>
                  <a:pt x="1879600" y="14817"/>
                </a:cubicBezTo>
                <a:cubicBezTo>
                  <a:pt x="2106083" y="29634"/>
                  <a:pt x="2385483" y="93134"/>
                  <a:pt x="2540000" y="154517"/>
                </a:cubicBezTo>
                <a:cubicBezTo>
                  <a:pt x="2694517" y="215900"/>
                  <a:pt x="2755900" y="325967"/>
                  <a:pt x="2806700" y="383117"/>
                </a:cubicBezTo>
                <a:cubicBezTo>
                  <a:pt x="2857500" y="440267"/>
                  <a:pt x="2844800" y="497417"/>
                  <a:pt x="2844800" y="497417"/>
                </a:cubicBezTo>
              </a:path>
            </a:pathLst>
          </a:cu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537200" y="2741083"/>
            <a:ext cx="2997200" cy="497417"/>
          </a:xfrm>
          <a:custGeom>
            <a:avLst/>
            <a:gdLst>
              <a:gd name="connsiteX0" fmla="*/ 0 w 3441700"/>
              <a:gd name="connsiteY0" fmla="*/ 0 h 990600"/>
              <a:gd name="connsiteX1" fmla="*/ 228600 w 3441700"/>
              <a:gd name="connsiteY1" fmla="*/ 330200 h 990600"/>
              <a:gd name="connsiteX2" fmla="*/ 584200 w 3441700"/>
              <a:gd name="connsiteY2" fmla="*/ 609600 h 990600"/>
              <a:gd name="connsiteX3" fmla="*/ 939800 w 3441700"/>
              <a:gd name="connsiteY3" fmla="*/ 685800 h 990600"/>
              <a:gd name="connsiteX4" fmla="*/ 1447800 w 3441700"/>
              <a:gd name="connsiteY4" fmla="*/ 673100 h 990600"/>
              <a:gd name="connsiteX5" fmla="*/ 1765300 w 3441700"/>
              <a:gd name="connsiteY5" fmla="*/ 558800 h 990600"/>
              <a:gd name="connsiteX6" fmla="*/ 2463800 w 3441700"/>
              <a:gd name="connsiteY6" fmla="*/ 508000 h 990600"/>
              <a:gd name="connsiteX7" fmla="*/ 3124200 w 3441700"/>
              <a:gd name="connsiteY7" fmla="*/ 647700 h 990600"/>
              <a:gd name="connsiteX8" fmla="*/ 3390900 w 3441700"/>
              <a:gd name="connsiteY8" fmla="*/ 876300 h 990600"/>
              <a:gd name="connsiteX9" fmla="*/ 3429000 w 3441700"/>
              <a:gd name="connsiteY9" fmla="*/ 990600 h 990600"/>
              <a:gd name="connsiteX0" fmla="*/ 0 w 3441700"/>
              <a:gd name="connsiteY0" fmla="*/ 0 h 990600"/>
              <a:gd name="connsiteX1" fmla="*/ 228600 w 3441700"/>
              <a:gd name="connsiteY1" fmla="*/ 330200 h 990600"/>
              <a:gd name="connsiteX2" fmla="*/ 584200 w 3441700"/>
              <a:gd name="connsiteY2" fmla="*/ 609600 h 990600"/>
              <a:gd name="connsiteX3" fmla="*/ 939800 w 3441700"/>
              <a:gd name="connsiteY3" fmla="*/ 685800 h 990600"/>
              <a:gd name="connsiteX4" fmla="*/ 1447800 w 3441700"/>
              <a:gd name="connsiteY4" fmla="*/ 673100 h 990600"/>
              <a:gd name="connsiteX5" fmla="*/ 1765300 w 3441700"/>
              <a:gd name="connsiteY5" fmla="*/ 558800 h 990600"/>
              <a:gd name="connsiteX6" fmla="*/ 2463800 w 3441700"/>
              <a:gd name="connsiteY6" fmla="*/ 508000 h 990600"/>
              <a:gd name="connsiteX7" fmla="*/ 3124200 w 3441700"/>
              <a:gd name="connsiteY7" fmla="*/ 647700 h 990600"/>
              <a:gd name="connsiteX8" fmla="*/ 3390900 w 3441700"/>
              <a:gd name="connsiteY8" fmla="*/ 876300 h 990600"/>
              <a:gd name="connsiteX9" fmla="*/ 3429000 w 3441700"/>
              <a:gd name="connsiteY9" fmla="*/ 990600 h 990600"/>
              <a:gd name="connsiteX0" fmla="*/ 0 w 3429000"/>
              <a:gd name="connsiteY0" fmla="*/ 0 h 990600"/>
              <a:gd name="connsiteX1" fmla="*/ 228600 w 3429000"/>
              <a:gd name="connsiteY1" fmla="*/ 330200 h 990600"/>
              <a:gd name="connsiteX2" fmla="*/ 584200 w 3429000"/>
              <a:gd name="connsiteY2" fmla="*/ 609600 h 990600"/>
              <a:gd name="connsiteX3" fmla="*/ 939800 w 3429000"/>
              <a:gd name="connsiteY3" fmla="*/ 685800 h 990600"/>
              <a:gd name="connsiteX4" fmla="*/ 1447800 w 3429000"/>
              <a:gd name="connsiteY4" fmla="*/ 673100 h 990600"/>
              <a:gd name="connsiteX5" fmla="*/ 1765300 w 3429000"/>
              <a:gd name="connsiteY5" fmla="*/ 558800 h 990600"/>
              <a:gd name="connsiteX6" fmla="*/ 2463800 w 3429000"/>
              <a:gd name="connsiteY6" fmla="*/ 508000 h 990600"/>
              <a:gd name="connsiteX7" fmla="*/ 3124200 w 3429000"/>
              <a:gd name="connsiteY7" fmla="*/ 647700 h 990600"/>
              <a:gd name="connsiteX8" fmla="*/ 3429000 w 3429000"/>
              <a:gd name="connsiteY8" fmla="*/ 990600 h 990600"/>
              <a:gd name="connsiteX0" fmla="*/ 0 w 3581400"/>
              <a:gd name="connsiteY0" fmla="*/ 0 h 990600"/>
              <a:gd name="connsiteX1" fmla="*/ 228600 w 3581400"/>
              <a:gd name="connsiteY1" fmla="*/ 330200 h 990600"/>
              <a:gd name="connsiteX2" fmla="*/ 584200 w 3581400"/>
              <a:gd name="connsiteY2" fmla="*/ 609600 h 990600"/>
              <a:gd name="connsiteX3" fmla="*/ 939800 w 3581400"/>
              <a:gd name="connsiteY3" fmla="*/ 685800 h 990600"/>
              <a:gd name="connsiteX4" fmla="*/ 1447800 w 3581400"/>
              <a:gd name="connsiteY4" fmla="*/ 673100 h 990600"/>
              <a:gd name="connsiteX5" fmla="*/ 1765300 w 3581400"/>
              <a:gd name="connsiteY5" fmla="*/ 558800 h 990600"/>
              <a:gd name="connsiteX6" fmla="*/ 2463800 w 3581400"/>
              <a:gd name="connsiteY6" fmla="*/ 508000 h 990600"/>
              <a:gd name="connsiteX7" fmla="*/ 3124200 w 3581400"/>
              <a:gd name="connsiteY7" fmla="*/ 647700 h 990600"/>
              <a:gd name="connsiteX8" fmla="*/ 3581400 w 3581400"/>
              <a:gd name="connsiteY8" fmla="*/ 990600 h 990600"/>
              <a:gd name="connsiteX0" fmla="*/ 50800 w 3632200"/>
              <a:gd name="connsiteY0" fmla="*/ 220133 h 1210733"/>
              <a:gd name="connsiteX1" fmla="*/ 38100 w 3632200"/>
              <a:gd name="connsiteY1" fmla="*/ 55033 h 1210733"/>
              <a:gd name="connsiteX2" fmla="*/ 279400 w 3632200"/>
              <a:gd name="connsiteY2" fmla="*/ 550333 h 1210733"/>
              <a:gd name="connsiteX3" fmla="*/ 635000 w 3632200"/>
              <a:gd name="connsiteY3" fmla="*/ 829733 h 1210733"/>
              <a:gd name="connsiteX4" fmla="*/ 990600 w 3632200"/>
              <a:gd name="connsiteY4" fmla="*/ 905933 h 1210733"/>
              <a:gd name="connsiteX5" fmla="*/ 1498600 w 3632200"/>
              <a:gd name="connsiteY5" fmla="*/ 893233 h 1210733"/>
              <a:gd name="connsiteX6" fmla="*/ 1816100 w 3632200"/>
              <a:gd name="connsiteY6" fmla="*/ 778933 h 1210733"/>
              <a:gd name="connsiteX7" fmla="*/ 2514600 w 3632200"/>
              <a:gd name="connsiteY7" fmla="*/ 728133 h 1210733"/>
              <a:gd name="connsiteX8" fmla="*/ 3175000 w 3632200"/>
              <a:gd name="connsiteY8" fmla="*/ 867833 h 1210733"/>
              <a:gd name="connsiteX9" fmla="*/ 3632200 w 3632200"/>
              <a:gd name="connsiteY9" fmla="*/ 1210733 h 1210733"/>
              <a:gd name="connsiteX0" fmla="*/ 0 w 3594100"/>
              <a:gd name="connsiteY0" fmla="*/ 0 h 1155700"/>
              <a:gd name="connsiteX1" fmla="*/ 241300 w 3594100"/>
              <a:gd name="connsiteY1" fmla="*/ 495300 h 1155700"/>
              <a:gd name="connsiteX2" fmla="*/ 596900 w 3594100"/>
              <a:gd name="connsiteY2" fmla="*/ 774700 h 1155700"/>
              <a:gd name="connsiteX3" fmla="*/ 952500 w 3594100"/>
              <a:gd name="connsiteY3" fmla="*/ 850900 h 1155700"/>
              <a:gd name="connsiteX4" fmla="*/ 1460500 w 3594100"/>
              <a:gd name="connsiteY4" fmla="*/ 838200 h 1155700"/>
              <a:gd name="connsiteX5" fmla="*/ 1778000 w 3594100"/>
              <a:gd name="connsiteY5" fmla="*/ 723900 h 1155700"/>
              <a:gd name="connsiteX6" fmla="*/ 2476500 w 3594100"/>
              <a:gd name="connsiteY6" fmla="*/ 673100 h 1155700"/>
              <a:gd name="connsiteX7" fmla="*/ 3136900 w 3594100"/>
              <a:gd name="connsiteY7" fmla="*/ 812800 h 1155700"/>
              <a:gd name="connsiteX8" fmla="*/ 3594100 w 3594100"/>
              <a:gd name="connsiteY8" fmla="*/ 1155700 h 1155700"/>
              <a:gd name="connsiteX0" fmla="*/ 0 w 3594100"/>
              <a:gd name="connsiteY0" fmla="*/ 0 h 1155700"/>
              <a:gd name="connsiteX1" fmla="*/ 241300 w 3594100"/>
              <a:gd name="connsiteY1" fmla="*/ 495300 h 1155700"/>
              <a:gd name="connsiteX2" fmla="*/ 241300 w 3594100"/>
              <a:gd name="connsiteY2" fmla="*/ 782638 h 1155700"/>
              <a:gd name="connsiteX3" fmla="*/ 596900 w 3594100"/>
              <a:gd name="connsiteY3" fmla="*/ 774700 h 1155700"/>
              <a:gd name="connsiteX4" fmla="*/ 952500 w 3594100"/>
              <a:gd name="connsiteY4" fmla="*/ 850900 h 1155700"/>
              <a:gd name="connsiteX5" fmla="*/ 1460500 w 3594100"/>
              <a:gd name="connsiteY5" fmla="*/ 838200 h 1155700"/>
              <a:gd name="connsiteX6" fmla="*/ 1778000 w 3594100"/>
              <a:gd name="connsiteY6" fmla="*/ 723900 h 1155700"/>
              <a:gd name="connsiteX7" fmla="*/ 2476500 w 3594100"/>
              <a:gd name="connsiteY7" fmla="*/ 673100 h 1155700"/>
              <a:gd name="connsiteX8" fmla="*/ 3136900 w 3594100"/>
              <a:gd name="connsiteY8" fmla="*/ 812800 h 1155700"/>
              <a:gd name="connsiteX9" fmla="*/ 3594100 w 3594100"/>
              <a:gd name="connsiteY9" fmla="*/ 1155700 h 1155700"/>
              <a:gd name="connsiteX0" fmla="*/ 0 w 3594100"/>
              <a:gd name="connsiteY0" fmla="*/ 0 h 1155700"/>
              <a:gd name="connsiteX1" fmla="*/ 241300 w 3594100"/>
              <a:gd name="connsiteY1" fmla="*/ 495300 h 1155700"/>
              <a:gd name="connsiteX2" fmla="*/ 596900 w 3594100"/>
              <a:gd name="connsiteY2" fmla="*/ 774700 h 1155700"/>
              <a:gd name="connsiteX3" fmla="*/ 952500 w 3594100"/>
              <a:gd name="connsiteY3" fmla="*/ 850900 h 1155700"/>
              <a:gd name="connsiteX4" fmla="*/ 1460500 w 3594100"/>
              <a:gd name="connsiteY4" fmla="*/ 838200 h 1155700"/>
              <a:gd name="connsiteX5" fmla="*/ 1778000 w 3594100"/>
              <a:gd name="connsiteY5" fmla="*/ 723900 h 1155700"/>
              <a:gd name="connsiteX6" fmla="*/ 2476500 w 3594100"/>
              <a:gd name="connsiteY6" fmla="*/ 673100 h 1155700"/>
              <a:gd name="connsiteX7" fmla="*/ 3136900 w 3594100"/>
              <a:gd name="connsiteY7" fmla="*/ 812800 h 1155700"/>
              <a:gd name="connsiteX8" fmla="*/ 3594100 w 3594100"/>
              <a:gd name="connsiteY8" fmla="*/ 1155700 h 1155700"/>
              <a:gd name="connsiteX0" fmla="*/ 0 w 3352800"/>
              <a:gd name="connsiteY0" fmla="*/ 0 h 660400"/>
              <a:gd name="connsiteX1" fmla="*/ 355600 w 3352800"/>
              <a:gd name="connsiteY1" fmla="*/ 279400 h 660400"/>
              <a:gd name="connsiteX2" fmla="*/ 711200 w 3352800"/>
              <a:gd name="connsiteY2" fmla="*/ 355600 h 660400"/>
              <a:gd name="connsiteX3" fmla="*/ 1219200 w 3352800"/>
              <a:gd name="connsiteY3" fmla="*/ 342900 h 660400"/>
              <a:gd name="connsiteX4" fmla="*/ 1536700 w 3352800"/>
              <a:gd name="connsiteY4" fmla="*/ 228600 h 660400"/>
              <a:gd name="connsiteX5" fmla="*/ 2235200 w 3352800"/>
              <a:gd name="connsiteY5" fmla="*/ 177800 h 660400"/>
              <a:gd name="connsiteX6" fmla="*/ 2895600 w 3352800"/>
              <a:gd name="connsiteY6" fmla="*/ 317500 h 660400"/>
              <a:gd name="connsiteX7" fmla="*/ 3352800 w 3352800"/>
              <a:gd name="connsiteY7" fmla="*/ 660400 h 660400"/>
              <a:gd name="connsiteX0" fmla="*/ 0 w 2997200"/>
              <a:gd name="connsiteY0" fmla="*/ 116417 h 497417"/>
              <a:gd name="connsiteX1" fmla="*/ 355600 w 2997200"/>
              <a:gd name="connsiteY1" fmla="*/ 192617 h 497417"/>
              <a:gd name="connsiteX2" fmla="*/ 863600 w 2997200"/>
              <a:gd name="connsiteY2" fmla="*/ 179917 h 497417"/>
              <a:gd name="connsiteX3" fmla="*/ 1181100 w 2997200"/>
              <a:gd name="connsiteY3" fmla="*/ 65617 h 497417"/>
              <a:gd name="connsiteX4" fmla="*/ 1879600 w 2997200"/>
              <a:gd name="connsiteY4" fmla="*/ 14817 h 497417"/>
              <a:gd name="connsiteX5" fmla="*/ 2540000 w 2997200"/>
              <a:gd name="connsiteY5" fmla="*/ 154517 h 497417"/>
              <a:gd name="connsiteX6" fmla="*/ 2997200 w 2997200"/>
              <a:gd name="connsiteY6" fmla="*/ 497417 h 49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7200" h="497417">
                <a:moveTo>
                  <a:pt x="0" y="116417"/>
                </a:moveTo>
                <a:cubicBezTo>
                  <a:pt x="118533" y="175684"/>
                  <a:pt x="211667" y="182034"/>
                  <a:pt x="355600" y="192617"/>
                </a:cubicBezTo>
                <a:cubicBezTo>
                  <a:pt x="499533" y="203200"/>
                  <a:pt x="726017" y="201084"/>
                  <a:pt x="863600" y="179917"/>
                </a:cubicBezTo>
                <a:cubicBezTo>
                  <a:pt x="1001183" y="158750"/>
                  <a:pt x="1011767" y="93134"/>
                  <a:pt x="1181100" y="65617"/>
                </a:cubicBezTo>
                <a:cubicBezTo>
                  <a:pt x="1350433" y="38100"/>
                  <a:pt x="1653117" y="0"/>
                  <a:pt x="1879600" y="14817"/>
                </a:cubicBezTo>
                <a:cubicBezTo>
                  <a:pt x="2106083" y="29634"/>
                  <a:pt x="2353733" y="74084"/>
                  <a:pt x="2540000" y="154517"/>
                </a:cubicBezTo>
                <a:cubicBezTo>
                  <a:pt x="2726267" y="234950"/>
                  <a:pt x="2933700" y="425980"/>
                  <a:pt x="2997200" y="497417"/>
                </a:cubicBezTo>
              </a:path>
            </a:pathLst>
          </a:cu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4786" y="485775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M. Snow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evolution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Work still in progress …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Various aspects (to be) investigated: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Degradation due to contaminant layer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Dark current evolution (detector degradation)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Response to LED signal acquisition (detector spectral evolution)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rgbClr val="9A743A"/>
                </a:solidFill>
              </a:rPr>
              <a:t>An alternative way to probe the spectral evolution (detector + filter): </a:t>
            </a:r>
            <a:r>
              <a:rPr lang="en-US" sz="2800" dirty="0" err="1" smtClean="0">
                <a:solidFill>
                  <a:srgbClr val="9A743A"/>
                </a:solidFill>
              </a:rPr>
              <a:t>occultations</a:t>
            </a:r>
            <a:endParaRPr lang="en-US" sz="2800" dirty="0" smtClean="0">
              <a:solidFill>
                <a:srgbClr val="9A743A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 Flat-field evolution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/>
              <a:t>Probing the evolution of </a:t>
            </a:r>
            <a:r>
              <a:rPr lang="en-US" sz="3600" dirty="0" err="1" smtClean="0"/>
              <a:t>bandpasses</a:t>
            </a:r>
            <a:r>
              <a:rPr lang="en-US" sz="3600" dirty="0" smtClean="0"/>
              <a:t>: </a:t>
            </a:r>
            <a:r>
              <a:rPr lang="en-US" sz="3600" dirty="0" err="1" smtClean="0"/>
              <a:t>occultations</a:t>
            </a:r>
            <a:endParaRPr lang="en-US" sz="3600" dirty="0" smtClean="0"/>
          </a:p>
        </p:txBody>
      </p:sp>
      <p:pic>
        <p:nvPicPr>
          <p:cNvPr id="46083" name="Picture 8" descr="20101224_U3_scale4_des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376" y="1533525"/>
            <a:ext cx="55784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34"/>
          <p:cNvGrpSpPr/>
          <p:nvPr/>
        </p:nvGrpSpPr>
        <p:grpSpPr>
          <a:xfrm>
            <a:off x="1397000" y="2841625"/>
            <a:ext cx="7607300" cy="5375275"/>
            <a:chOff x="1397000" y="2841625"/>
            <a:chExt cx="7607300" cy="5375275"/>
          </a:xfrm>
        </p:grpSpPr>
        <p:sp>
          <p:nvSpPr>
            <p:cNvPr id="14" name="Arc 13"/>
            <p:cNvSpPr>
              <a:spLocks noChangeAspect="1"/>
            </p:cNvSpPr>
            <p:nvPr/>
          </p:nvSpPr>
          <p:spPr>
            <a:xfrm>
              <a:off x="5041900" y="4560888"/>
              <a:ext cx="3357563" cy="3181350"/>
            </a:xfrm>
            <a:prstGeom prst="arc">
              <a:avLst>
                <a:gd name="adj1" fmla="val 10401724"/>
                <a:gd name="adj2" fmla="val 38636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4616450" y="4089400"/>
              <a:ext cx="4197350" cy="3975100"/>
            </a:xfrm>
            <a:prstGeom prst="arc">
              <a:avLst>
                <a:gd name="adj1" fmla="val 10401724"/>
                <a:gd name="adj2" fmla="val 386369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Arc 15"/>
            <p:cNvSpPr>
              <a:spLocks noChangeAspect="1"/>
            </p:cNvSpPr>
            <p:nvPr/>
          </p:nvSpPr>
          <p:spPr>
            <a:xfrm>
              <a:off x="4832350" y="4330700"/>
              <a:ext cx="3778250" cy="3578225"/>
            </a:xfrm>
            <a:prstGeom prst="arc">
              <a:avLst>
                <a:gd name="adj1" fmla="val 10401724"/>
                <a:gd name="adj2" fmla="val 386369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Arc 16"/>
            <p:cNvSpPr>
              <a:spLocks noChangeAspect="1"/>
            </p:cNvSpPr>
            <p:nvPr/>
          </p:nvSpPr>
          <p:spPr>
            <a:xfrm>
              <a:off x="4386263" y="3844925"/>
              <a:ext cx="4618037" cy="4371975"/>
            </a:xfrm>
            <a:prstGeom prst="arc">
              <a:avLst>
                <a:gd name="adj1" fmla="val 10401724"/>
                <a:gd name="adj2" fmla="val 386369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8345488" y="2841625"/>
              <a:ext cx="303212" cy="355600"/>
              <a:chOff x="7138670" y="2794000"/>
              <a:chExt cx="303530" cy="355600"/>
            </a:xfrm>
          </p:grpSpPr>
          <p:sp>
            <p:nvSpPr>
              <p:cNvPr id="20" name="Parallelogram 19"/>
              <p:cNvSpPr/>
              <p:nvPr/>
            </p:nvSpPr>
            <p:spPr>
              <a:xfrm rot="5400000" flipV="1">
                <a:off x="7232590" y="2889190"/>
                <a:ext cx="304800" cy="114420"/>
              </a:xfrm>
              <a:prstGeom prst="parallelogram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Cube 17"/>
              <p:cNvSpPr/>
              <p:nvPr/>
            </p:nvSpPr>
            <p:spPr>
              <a:xfrm>
                <a:off x="7251500" y="2832100"/>
                <a:ext cx="177986" cy="254000"/>
              </a:xfrm>
              <a:prstGeom prst="cube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Parallelogram 18"/>
              <p:cNvSpPr/>
              <p:nvPr/>
            </p:nvSpPr>
            <p:spPr>
              <a:xfrm rot="5400000" flipV="1">
                <a:off x="7049042" y="2934428"/>
                <a:ext cx="304800" cy="125544"/>
              </a:xfrm>
              <a:prstGeom prst="parallelogram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8343900" y="3336925"/>
              <a:ext cx="304800" cy="355600"/>
              <a:chOff x="7138670" y="2794000"/>
              <a:chExt cx="303530" cy="355600"/>
            </a:xfrm>
          </p:grpSpPr>
          <p:sp>
            <p:nvSpPr>
              <p:cNvPr id="23" name="Parallelogram 22"/>
              <p:cNvSpPr/>
              <p:nvPr/>
            </p:nvSpPr>
            <p:spPr>
              <a:xfrm rot="5400000" flipV="1">
                <a:off x="7232888" y="2889488"/>
                <a:ext cx="304800" cy="113824"/>
              </a:xfrm>
              <a:prstGeom prst="parallelogram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Cube 23"/>
              <p:cNvSpPr/>
              <p:nvPr/>
            </p:nvSpPr>
            <p:spPr>
              <a:xfrm>
                <a:off x="7250913" y="2832100"/>
                <a:ext cx="178640" cy="254000"/>
              </a:xfrm>
              <a:prstGeom prst="cube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Parallelogram 24"/>
              <p:cNvSpPr/>
              <p:nvPr/>
            </p:nvSpPr>
            <p:spPr>
              <a:xfrm rot="5400000" flipV="1">
                <a:off x="7049505" y="2933965"/>
                <a:ext cx="304800" cy="126471"/>
              </a:xfrm>
              <a:prstGeom prst="parallelogram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8343900" y="3756025"/>
              <a:ext cx="304800" cy="355600"/>
              <a:chOff x="7138670" y="2794000"/>
              <a:chExt cx="303530" cy="355600"/>
            </a:xfrm>
          </p:grpSpPr>
          <p:sp>
            <p:nvSpPr>
              <p:cNvPr id="27" name="Parallelogram 26"/>
              <p:cNvSpPr/>
              <p:nvPr/>
            </p:nvSpPr>
            <p:spPr>
              <a:xfrm rot="5400000" flipV="1">
                <a:off x="7232888" y="2889488"/>
                <a:ext cx="304800" cy="113824"/>
              </a:xfrm>
              <a:prstGeom prst="parallelogram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Cube 27"/>
              <p:cNvSpPr/>
              <p:nvPr/>
            </p:nvSpPr>
            <p:spPr>
              <a:xfrm>
                <a:off x="7250913" y="2832100"/>
                <a:ext cx="178640" cy="254000"/>
              </a:xfrm>
              <a:prstGeom prst="cube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Parallelogram 28"/>
              <p:cNvSpPr/>
              <p:nvPr/>
            </p:nvSpPr>
            <p:spPr>
              <a:xfrm rot="5400000" flipV="1">
                <a:off x="7049505" y="2933965"/>
                <a:ext cx="304800" cy="126471"/>
              </a:xfrm>
              <a:prstGeom prst="parallelogram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8345488" y="4124325"/>
              <a:ext cx="303212" cy="355600"/>
              <a:chOff x="7138670" y="2794000"/>
              <a:chExt cx="303530" cy="355600"/>
            </a:xfrm>
          </p:grpSpPr>
          <p:sp>
            <p:nvSpPr>
              <p:cNvPr id="31" name="Parallelogram 30"/>
              <p:cNvSpPr/>
              <p:nvPr/>
            </p:nvSpPr>
            <p:spPr>
              <a:xfrm rot="5400000" flipV="1">
                <a:off x="7232590" y="2889190"/>
                <a:ext cx="304800" cy="114420"/>
              </a:xfrm>
              <a:prstGeom prst="parallelogram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Cube 31"/>
              <p:cNvSpPr/>
              <p:nvPr/>
            </p:nvSpPr>
            <p:spPr>
              <a:xfrm>
                <a:off x="7251500" y="2832100"/>
                <a:ext cx="177986" cy="254000"/>
              </a:xfrm>
              <a:prstGeom prst="cube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Parallelogram 32"/>
              <p:cNvSpPr/>
              <p:nvPr/>
            </p:nvSpPr>
            <p:spPr>
              <a:xfrm rot="5400000" flipV="1">
                <a:off x="7049042" y="2934428"/>
                <a:ext cx="304800" cy="125544"/>
              </a:xfrm>
              <a:prstGeom prst="parallelogram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pic>
          <p:nvPicPr>
            <p:cNvPr id="46093" name="Picture 35" descr="swb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97000" y="4899025"/>
              <a:ext cx="1260475" cy="1258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9" name="Straight Connector 38"/>
            <p:cNvCxnSpPr>
              <a:stCxn id="36" idx="3"/>
              <a:endCxn id="19" idx="1"/>
            </p:cNvCxnSpPr>
            <p:nvPr/>
          </p:nvCxnSpPr>
          <p:spPr>
            <a:xfrm flipV="1">
              <a:off x="2657475" y="3059113"/>
              <a:ext cx="5688013" cy="2468562"/>
            </a:xfrm>
            <a:prstGeom prst="line">
              <a:avLst/>
            </a:prstGeom>
            <a:ln>
              <a:solidFill>
                <a:srgbClr val="B1101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6" idx="3"/>
              <a:endCxn id="25" idx="0"/>
            </p:cNvCxnSpPr>
            <p:nvPr/>
          </p:nvCxnSpPr>
          <p:spPr>
            <a:xfrm flipV="1">
              <a:off x="2657475" y="3540125"/>
              <a:ext cx="5686425" cy="1987550"/>
            </a:xfrm>
            <a:prstGeom prst="line">
              <a:avLst/>
            </a:prstGeom>
            <a:ln>
              <a:solidFill>
                <a:srgbClr val="B1101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6" idx="3"/>
              <a:endCxn id="29" idx="0"/>
            </p:cNvCxnSpPr>
            <p:nvPr/>
          </p:nvCxnSpPr>
          <p:spPr>
            <a:xfrm flipV="1">
              <a:off x="2657475" y="3959225"/>
              <a:ext cx="5686425" cy="1568450"/>
            </a:xfrm>
            <a:prstGeom prst="line">
              <a:avLst/>
            </a:prstGeom>
            <a:ln>
              <a:solidFill>
                <a:srgbClr val="B1101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6" idx="3"/>
              <a:endCxn id="33" idx="0"/>
            </p:cNvCxnSpPr>
            <p:nvPr/>
          </p:nvCxnSpPr>
          <p:spPr>
            <a:xfrm flipV="1">
              <a:off x="2657475" y="4327525"/>
              <a:ext cx="5688013" cy="1200150"/>
            </a:xfrm>
            <a:prstGeom prst="line">
              <a:avLst/>
            </a:prstGeom>
            <a:ln>
              <a:solidFill>
                <a:srgbClr val="B1101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/>
            <a:srcRect b="48682"/>
            <a:stretch>
              <a:fillRect/>
            </a:stretch>
          </p:blipFill>
          <p:spPr>
            <a:xfrm>
              <a:off x="5226969" y="4790154"/>
              <a:ext cx="2965712" cy="1514374"/>
            </a:xfrm>
            <a:prstGeom prst="rect">
              <a:avLst/>
            </a:prstGeom>
          </p:spPr>
        </p:pic>
      </p:grpSp>
      <p:cxnSp>
        <p:nvCxnSpPr>
          <p:cNvPr id="52" name="Straight Arrow Connector 51"/>
          <p:cNvCxnSpPr/>
          <p:nvPr/>
        </p:nvCxnSpPr>
        <p:spPr>
          <a:xfrm>
            <a:off x="4186792" y="2112429"/>
            <a:ext cx="429658" cy="1588"/>
          </a:xfrm>
          <a:prstGeom prst="straightConnector1">
            <a:avLst/>
          </a:prstGeom>
          <a:ln>
            <a:solidFill>
              <a:srgbClr val="E41E14"/>
            </a:solidFill>
            <a:headEnd type="arrow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629154" y="1944696"/>
            <a:ext cx="1023501" cy="307777"/>
          </a:xfrm>
          <a:prstGeom prst="rect">
            <a:avLst/>
          </a:prstGeom>
          <a:noFill/>
          <a:ln w="22225">
            <a:solidFill>
              <a:srgbClr val="E41E14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~ 900 nm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768619" y="1533525"/>
            <a:ext cx="702733" cy="171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Unit 3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evolution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Work still in progress …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Various aspects (to be) investigated: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Degradation due to contaminant layer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Dark current evolution (detector degradation)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Response to LED signal acquisition (detector spectral evolution)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An alternative way to probe the spectral evolution (detector + filter): </a:t>
            </a:r>
            <a:r>
              <a:rPr lang="en-US" sz="2800" dirty="0" err="1" smtClean="0">
                <a:solidFill>
                  <a:schemeClr val="tx1"/>
                </a:solidFill>
              </a:rPr>
              <a:t>occultations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rgbClr val="9A743A"/>
                </a:solidFill>
              </a:rPr>
              <a:t>Flat-field evolution</a:t>
            </a:r>
            <a:endParaRPr lang="en-US" sz="2800" dirty="0">
              <a:solidFill>
                <a:srgbClr val="9A743A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188913"/>
            <a:ext cx="8207375" cy="1223962"/>
            <a:chOff x="295" y="119"/>
            <a:chExt cx="5080" cy="771"/>
          </a:xfrm>
        </p:grpSpPr>
        <p:pic>
          <p:nvPicPr>
            <p:cNvPr id="19464" name="Picture 3" descr="proba2banner"/>
            <p:cNvPicPr>
              <a:picLocks noChangeAspect="1" noChangeArrowheads="1"/>
            </p:cNvPicPr>
            <p:nvPr/>
          </p:nvPicPr>
          <p:blipFill>
            <a:blip r:embed="rId2"/>
            <a:srcRect l="420" t="11565" r="26021" b="13509"/>
            <a:stretch>
              <a:fillRect/>
            </a:stretch>
          </p:blipFill>
          <p:spPr bwMode="auto">
            <a:xfrm>
              <a:off x="295" y="119"/>
              <a:ext cx="4037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5" name="Picture 4" descr="proba2bannerRepeat"/>
            <p:cNvPicPr>
              <a:picLocks noChangeAspect="1" noChangeArrowheads="1"/>
            </p:cNvPicPr>
            <p:nvPr/>
          </p:nvPicPr>
          <p:blipFill>
            <a:blip r:embed="rId3"/>
            <a:srcRect r="23291"/>
            <a:stretch>
              <a:fillRect/>
            </a:stretch>
          </p:blipFill>
          <p:spPr bwMode="auto">
            <a:xfrm>
              <a:off x="4331" y="119"/>
              <a:ext cx="1044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5181600" y="1670050"/>
            <a:ext cx="3505200" cy="4578350"/>
            <a:chOff x="0" y="0"/>
            <a:chExt cx="3240" cy="4232"/>
          </a:xfrm>
        </p:grpSpPr>
        <p:pic>
          <p:nvPicPr>
            <p:cNvPr id="19462" name="Picture 2"/>
            <p:cNvPicPr>
              <a:picLocks noChangeAspect="1" noChangeArrowheads="1"/>
            </p:cNvPicPr>
            <p:nvPr/>
          </p:nvPicPr>
          <p:blipFill>
            <a:blip r:embed="rId4"/>
            <a:srcRect l="11945" r="11945"/>
            <a:stretch>
              <a:fillRect/>
            </a:stretch>
          </p:blipFill>
          <p:spPr bwMode="auto">
            <a:xfrm>
              <a:off x="40" y="40"/>
              <a:ext cx="3160" cy="4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9463" name="Picture 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3240" cy="4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946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PROBA2 orbit</a:t>
            </a:r>
          </a:p>
        </p:txBody>
      </p:sp>
      <p:sp>
        <p:nvSpPr>
          <p:cNvPr id="19461" name="Content Placeholder 10"/>
          <p:cNvSpPr>
            <a:spLocks noGrp="1"/>
          </p:cNvSpPr>
          <p:nvPr>
            <p:ph idx="1"/>
          </p:nvPr>
        </p:nvSpPr>
        <p:spPr>
          <a:xfrm>
            <a:off x="457200" y="1752600"/>
            <a:ext cx="42672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B8B8B8"/>
              </a:buClr>
              <a:buSzPct val="80000"/>
              <a:buFont typeface="Wingdings" charset="2"/>
              <a:buNone/>
            </a:pPr>
            <a:r>
              <a:rPr lang="en-US" sz="2400" dirty="0">
                <a:solidFill>
                  <a:schemeClr val="tx1"/>
                </a:solidFill>
              </a:rPr>
              <a:t>PROBA2 orbit:</a:t>
            </a:r>
          </a:p>
          <a:p>
            <a:pPr eaLnBrk="1" hangingPunct="1">
              <a:lnSpc>
                <a:spcPct val="80000"/>
              </a:lnSpc>
              <a:buClr>
                <a:srgbClr val="B8B8B8"/>
              </a:buClr>
              <a:buSzPct val="80000"/>
            </a:pPr>
            <a:r>
              <a:rPr lang="en-US" sz="2400" dirty="0" err="1">
                <a:solidFill>
                  <a:schemeClr val="tx1"/>
                </a:solidFill>
              </a:rPr>
              <a:t>Heliosynchronous</a:t>
            </a: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B8B8B8"/>
              </a:buClr>
              <a:buSzPct val="80000"/>
            </a:pPr>
            <a:r>
              <a:rPr lang="en-US" sz="2400" dirty="0">
                <a:solidFill>
                  <a:schemeClr val="tx1"/>
                </a:solidFill>
              </a:rPr>
              <a:t>Polar </a:t>
            </a:r>
          </a:p>
          <a:p>
            <a:pPr eaLnBrk="1" hangingPunct="1">
              <a:lnSpc>
                <a:spcPct val="80000"/>
              </a:lnSpc>
              <a:buClr>
                <a:srgbClr val="B8B8B8"/>
              </a:buClr>
              <a:buSzPct val="80000"/>
            </a:pPr>
            <a:r>
              <a:rPr lang="en-US" sz="2400" dirty="0">
                <a:solidFill>
                  <a:schemeClr val="tx1"/>
                </a:solidFill>
              </a:rPr>
              <a:t>Dawn-dusk </a:t>
            </a:r>
          </a:p>
          <a:p>
            <a:pPr eaLnBrk="1" hangingPunct="1">
              <a:lnSpc>
                <a:spcPct val="80000"/>
              </a:lnSpc>
              <a:buClr>
                <a:srgbClr val="B8B8B8"/>
              </a:buClr>
              <a:buSzPct val="80000"/>
            </a:pPr>
            <a:r>
              <a:rPr lang="en-US" sz="2400" dirty="0">
                <a:solidFill>
                  <a:schemeClr val="tx1"/>
                </a:solidFill>
              </a:rPr>
              <a:t>725 km altitude</a:t>
            </a:r>
          </a:p>
          <a:p>
            <a:pPr eaLnBrk="1" hangingPunct="1">
              <a:lnSpc>
                <a:spcPct val="80000"/>
              </a:lnSpc>
              <a:buClr>
                <a:srgbClr val="B8B8B8"/>
              </a:buClr>
              <a:buSzPct val="80000"/>
            </a:pPr>
            <a:r>
              <a:rPr lang="en-US" sz="2400" dirty="0">
                <a:solidFill>
                  <a:schemeClr val="tx1"/>
                </a:solidFill>
              </a:rPr>
              <a:t>Duration of 100 min </a:t>
            </a:r>
          </a:p>
          <a:p>
            <a:pPr eaLnBrk="1" hangingPunct="1">
              <a:lnSpc>
                <a:spcPct val="80000"/>
              </a:lnSpc>
              <a:buClr>
                <a:srgbClr val="B8B8B8"/>
              </a:buClr>
              <a:buSzPct val="80000"/>
            </a:pPr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B8B8B8"/>
              </a:buClr>
              <a:buSzPct val="80000"/>
            </a:pPr>
            <a:r>
              <a:rPr lang="en-US" sz="2400" dirty="0" smtClean="0">
                <a:solidFill>
                  <a:schemeClr val="tx1"/>
                </a:solidFill>
              </a:rPr>
              <a:t>Occultation season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lvl="1" eaLnBrk="1" hangingPunct="1">
              <a:lnSpc>
                <a:spcPct val="80000"/>
              </a:lnSpc>
              <a:buClr>
                <a:srgbClr val="B8B8B8"/>
              </a:buClr>
              <a:buSzPct val="80000"/>
            </a:pPr>
            <a:r>
              <a:rPr lang="en-US" sz="2000" dirty="0" err="1" smtClean="0">
                <a:solidFill>
                  <a:schemeClr val="tx1"/>
                </a:solidFill>
              </a:rPr>
              <a:t>Visible:October</a:t>
            </a:r>
            <a:r>
              <a:rPr lang="en-US" sz="2000" dirty="0" smtClean="0">
                <a:solidFill>
                  <a:schemeClr val="tx1"/>
                </a:solidFill>
              </a:rPr>
              <a:t>-February</a:t>
            </a:r>
          </a:p>
          <a:p>
            <a:pPr lvl="1" eaLnBrk="1" hangingPunct="1">
              <a:lnSpc>
                <a:spcPct val="80000"/>
              </a:lnSpc>
              <a:buClr>
                <a:srgbClr val="B8B8B8"/>
              </a:buClr>
              <a:buSzPct val="80000"/>
            </a:pPr>
            <a:r>
              <a:rPr lang="en-US" sz="2000" dirty="0" smtClean="0">
                <a:solidFill>
                  <a:schemeClr val="tx1"/>
                </a:solidFill>
              </a:rPr>
              <a:t>Maximum </a:t>
            </a:r>
            <a:r>
              <a:rPr lang="en-US" sz="2000" dirty="0">
                <a:solidFill>
                  <a:schemeClr val="tx1"/>
                </a:solidFill>
              </a:rPr>
              <a:t>duration</a:t>
            </a:r>
            <a:r>
              <a:rPr lang="en-US" sz="2000" dirty="0" smtClean="0">
                <a:solidFill>
                  <a:schemeClr val="tx1"/>
                </a:solidFill>
              </a:rPr>
              <a:t> 20 </a:t>
            </a:r>
            <a:r>
              <a:rPr lang="en-US" sz="2000" dirty="0">
                <a:solidFill>
                  <a:schemeClr val="tx1"/>
                </a:solidFill>
              </a:rPr>
              <a:t>min per orbit</a:t>
            </a:r>
          </a:p>
          <a:p>
            <a:pPr eaLnBrk="1" hangingPunct="1"/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Flat-field evolution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6FFF6-6656-4277-A553-AA7AF52128FD}" type="slidenum">
              <a:rPr lang="ja-JP" altLang="en-GB" smtClean="0"/>
              <a:pPr>
                <a:defRPr/>
              </a:pPr>
              <a:t>20</a:t>
            </a:fld>
            <a:endParaRPr lang="en-GB" altLang="ja-JP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5701042" y="5157192"/>
            <a:ext cx="3407462" cy="1621362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39652" y="1484784"/>
            <a:ext cx="3532194" cy="177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25453" y="3299904"/>
            <a:ext cx="3546394" cy="178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7181738" y="1844824"/>
            <a:ext cx="1296144" cy="12241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>
            <a:stCxn id="9" idx="0"/>
            <a:endCxn id="9" idx="4"/>
          </p:cNvCxnSpPr>
          <p:nvPr/>
        </p:nvCxnSpPr>
        <p:spPr>
          <a:xfrm>
            <a:off x="7829810" y="1844824"/>
            <a:ext cx="0" cy="12241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9" idx="2"/>
            <a:endCxn id="9" idx="6"/>
          </p:cNvCxnSpPr>
          <p:nvPr/>
        </p:nvCxnSpPr>
        <p:spPr>
          <a:xfrm>
            <a:off x="7181738" y="2456892"/>
            <a:ext cx="129614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96336" y="2434589"/>
            <a:ext cx="26962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8537380" y="2434589"/>
            <a:ext cx="26962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dirty="0" smtClean="0"/>
              <a:t>5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831597" y="2434589"/>
            <a:ext cx="26962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066858" y="2434589"/>
            <a:ext cx="26962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8302119" y="2434589"/>
            <a:ext cx="26962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8772641" y="2434589"/>
            <a:ext cx="26962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dirty="0" smtClean="0"/>
              <a:t>6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614742" y="217550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</a:t>
            </a:r>
            <a:endParaRPr lang="en-US" sz="1200" dirty="0"/>
          </a:p>
        </p:txBody>
      </p:sp>
      <p:sp>
        <p:nvSpPr>
          <p:cNvPr id="19" name="Oval 18"/>
          <p:cNvSpPr/>
          <p:nvPr/>
        </p:nvSpPr>
        <p:spPr>
          <a:xfrm>
            <a:off x="7236296" y="3212976"/>
            <a:ext cx="1296144" cy="12241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387461" y="3320988"/>
            <a:ext cx="993815" cy="1008112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3mm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6693" y="2276872"/>
            <a:ext cx="753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Unit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8528" y="3933056"/>
            <a:ext cx="1089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Unit 2</a:t>
            </a:r>
          </a:p>
          <a:p>
            <a:pPr algn="ctr"/>
            <a:r>
              <a:rPr lang="en-US" dirty="0" smtClean="0">
                <a:latin typeface="Calibri"/>
                <a:cs typeface="Calibri"/>
              </a:rPr>
              <a:t>(nominal)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6694" y="5673734"/>
            <a:ext cx="753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Unit 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20272" y="4499828"/>
            <a:ext cx="1711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5mm substrate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0" idx="1"/>
            <a:endCxn id="20" idx="5"/>
          </p:cNvCxnSpPr>
          <p:nvPr/>
        </p:nvCxnSpPr>
        <p:spPr>
          <a:xfrm>
            <a:off x="7533002" y="3468623"/>
            <a:ext cx="702733" cy="7128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236296" y="4509120"/>
            <a:ext cx="12961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39651" y="5029325"/>
            <a:ext cx="3532195" cy="176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Non-solar features in LYRA data </a:t>
            </a:r>
            <a:endParaRPr lang="en-US" sz="3600" dirty="0"/>
          </a:p>
        </p:txBody>
      </p:sp>
      <p:pic>
        <p:nvPicPr>
          <p:cNvPr id="7" name="Picture 6" descr="20110831_SwitchJu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0" y="4171181"/>
            <a:ext cx="4368800" cy="2661419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3499" y="1578988"/>
            <a:ext cx="4366929" cy="2616160"/>
            <a:chOff x="63499" y="1578988"/>
            <a:chExt cx="4366929" cy="2616160"/>
          </a:xfrm>
        </p:grpSpPr>
        <p:pic>
          <p:nvPicPr>
            <p:cNvPr id="3" name="Picture 2" descr="20100526_SAA_U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99" y="1578988"/>
              <a:ext cx="4366929" cy="261616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 rot="5400000">
              <a:off x="1651001" y="1955800"/>
              <a:ext cx="330200" cy="2032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rot="5400000">
              <a:off x="1460500" y="2184400"/>
              <a:ext cx="787400" cy="203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rot="5400000">
              <a:off x="1143000" y="2451100"/>
              <a:ext cx="144780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1468278" y="1716901"/>
              <a:ext cx="1446592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Large Angle Rotations</a:t>
              </a:r>
              <a:endParaRPr lang="en-US" sz="10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19329" y="1570401"/>
            <a:ext cx="4396071" cy="2572667"/>
            <a:chOff x="4519329" y="1570401"/>
            <a:chExt cx="4396071" cy="2572667"/>
          </a:xfrm>
        </p:grpSpPr>
        <p:pic>
          <p:nvPicPr>
            <p:cNvPr id="5" name="Picture 4" descr="20100826Flatfiel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9329" y="1570401"/>
              <a:ext cx="4396071" cy="257266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341762" y="1769189"/>
              <a:ext cx="6693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Flat field</a:t>
              </a:r>
              <a:endParaRPr lang="en-US" sz="10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01568" y="4749800"/>
            <a:ext cx="4345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LAR: four times an orbit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SAA affects more Si detectors independently of their </a:t>
            </a:r>
            <a:r>
              <a:rPr lang="en-US" dirty="0" err="1" smtClean="0"/>
              <a:t>bandpass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Non-solar features in LYRA data </a:t>
            </a:r>
            <a:endParaRPr lang="en-US" sz="3600" dirty="0"/>
          </a:p>
        </p:txBody>
      </p:sp>
      <p:pic>
        <p:nvPicPr>
          <p:cNvPr id="3" name="Picture 2" descr="20100804_auror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39" y="1430338"/>
            <a:ext cx="4081324" cy="54276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77463" y="1600200"/>
            <a:ext cx="45760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Occultation: from mid-October to mid-February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Auroral</a:t>
            </a:r>
            <a:r>
              <a:rPr lang="en-US" dirty="0" smtClean="0"/>
              <a:t> perturbation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Only when </a:t>
            </a:r>
            <a:r>
              <a:rPr lang="en-US" dirty="0" err="1" smtClean="0"/>
              <a:t>Kp</a:t>
            </a:r>
            <a:r>
              <a:rPr lang="en-US" dirty="0" smtClean="0"/>
              <a:t> &gt; 3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Only affects Al and </a:t>
            </a:r>
            <a:r>
              <a:rPr lang="en-US" dirty="0" err="1" smtClean="0"/>
              <a:t>Zr</a:t>
            </a:r>
            <a:r>
              <a:rPr lang="en-US" dirty="0" smtClean="0"/>
              <a:t> channels independently of the detector type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Does not affects SWAP (though observing in the same wavelength range)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411391" y="4145781"/>
            <a:ext cx="4377009" cy="2686819"/>
            <a:chOff x="95809" y="4171180"/>
            <a:chExt cx="4377009" cy="2686819"/>
          </a:xfrm>
        </p:grpSpPr>
        <p:pic>
          <p:nvPicPr>
            <p:cNvPr id="6" name="Picture 5" descr="20101130Occultation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809" y="4171180"/>
              <a:ext cx="4377009" cy="268681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917702" y="4319200"/>
              <a:ext cx="103142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Occultations</a:t>
              </a:r>
              <a:endParaRPr lang="en-US" sz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products</a:t>
            </a:r>
            <a:endParaRPr lang="en-US" dirty="0"/>
          </a:p>
        </p:txBody>
      </p:sp>
      <p:pic>
        <p:nvPicPr>
          <p:cNvPr id="3" name="Picture 2" descr="Screen Shot 2011-10-21 at 22.55.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494" y="1417638"/>
            <a:ext cx="6788158" cy="52647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2724146" y="3301987"/>
            <a:ext cx="4133860" cy="135466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Arial" charset="0"/>
              </a:rPr>
              <a:t>Data products and </a:t>
            </a:r>
            <a:r>
              <a:rPr lang="en-US" sz="2400" b="1" dirty="0" err="1" smtClean="0">
                <a:latin typeface="Arial" charset="0"/>
              </a:rPr>
              <a:t>quicklook</a:t>
            </a:r>
            <a:r>
              <a:rPr lang="en-US" sz="2400" b="1" dirty="0" smtClean="0">
                <a:latin typeface="Arial" charset="0"/>
              </a:rPr>
              <a:t> viewer on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hlinkClick r:id="rId3"/>
              </a:rPr>
              <a:t>http://proba2.sidc.be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188913"/>
            <a:ext cx="8207375" cy="1223962"/>
            <a:chOff x="295" y="119"/>
            <a:chExt cx="5080" cy="771"/>
          </a:xfrm>
        </p:grpSpPr>
        <p:pic>
          <p:nvPicPr>
            <p:cNvPr id="111619" name="Picture 3" descr="proba2banner"/>
            <p:cNvPicPr>
              <a:picLocks noChangeAspect="1" noChangeArrowheads="1"/>
            </p:cNvPicPr>
            <p:nvPr/>
          </p:nvPicPr>
          <p:blipFill>
            <a:blip r:embed="rId3"/>
            <a:srcRect l="420" t="11565" r="26021" b="13509"/>
            <a:stretch>
              <a:fillRect/>
            </a:stretch>
          </p:blipFill>
          <p:spPr bwMode="auto">
            <a:xfrm>
              <a:off x="295" y="119"/>
              <a:ext cx="4037" cy="771"/>
            </a:xfrm>
            <a:prstGeom prst="rect">
              <a:avLst/>
            </a:prstGeom>
            <a:noFill/>
          </p:spPr>
        </p:pic>
        <p:pic>
          <p:nvPicPr>
            <p:cNvPr id="111620" name="Picture 4" descr="proba2bannerRepeat"/>
            <p:cNvPicPr>
              <a:picLocks noChangeAspect="1" noChangeArrowheads="1"/>
            </p:cNvPicPr>
            <p:nvPr/>
          </p:nvPicPr>
          <p:blipFill>
            <a:blip r:embed="rId4"/>
            <a:srcRect r="23291"/>
            <a:stretch>
              <a:fillRect/>
            </a:stretch>
          </p:blipFill>
          <p:spPr bwMode="auto">
            <a:xfrm>
              <a:off x="4331" y="119"/>
              <a:ext cx="1044" cy="770"/>
            </a:xfrm>
            <a:prstGeom prst="rect">
              <a:avLst/>
            </a:prstGeom>
            <a:noFill/>
          </p:spPr>
        </p:pic>
      </p:grpSp>
      <p:pic>
        <p:nvPicPr>
          <p:cNvPr id="111621" name="Picture 5" descr="logotOR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8238" y="1641475"/>
            <a:ext cx="1066800" cy="1066800"/>
          </a:xfrm>
          <a:prstGeom prst="rect">
            <a:avLst/>
          </a:prstGeom>
          <a:noFill/>
        </p:spPr>
      </p:pic>
      <p:graphicFrame>
        <p:nvGraphicFramePr>
          <p:cNvPr id="111622" name="Object 6"/>
          <p:cNvGraphicFramePr>
            <a:graphicFrameLocks noChangeAspect="1"/>
          </p:cNvGraphicFramePr>
          <p:nvPr/>
        </p:nvGraphicFramePr>
        <p:xfrm>
          <a:off x="2435225" y="2565400"/>
          <a:ext cx="1371600" cy="785813"/>
        </p:xfrm>
        <a:graphic>
          <a:graphicData uri="http://schemas.openxmlformats.org/presentationml/2006/ole">
            <p:oleObj spid="_x0000_s30722" name="Document" r:id="rId6" imgW="1000080" imgH="573480" progId="Word.Document.8">
              <p:embed/>
            </p:oleObj>
          </a:graphicData>
        </a:graphic>
      </p:graphicFrame>
      <p:pic>
        <p:nvPicPr>
          <p:cNvPr id="111623" name="Picture 7" descr="logo_pmod_150dp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5225" y="1700213"/>
            <a:ext cx="1981200" cy="6810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1624" name="Picture 8" descr="IM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99050" y="2581275"/>
            <a:ext cx="1049338" cy="776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11625" name="Object 9"/>
          <p:cNvGraphicFramePr>
            <a:graphicFrameLocks noChangeAspect="1"/>
          </p:cNvGraphicFramePr>
          <p:nvPr/>
        </p:nvGraphicFramePr>
        <p:xfrm>
          <a:off x="5891213" y="5805488"/>
          <a:ext cx="1493837" cy="842962"/>
        </p:xfrm>
        <a:graphic>
          <a:graphicData uri="http://schemas.openxmlformats.org/presentationml/2006/ole">
            <p:oleObj spid="_x0000_s30723" name="Photo Editor-Foto" r:id="rId9" imgW="13232072" imgH="8009524" progId="">
              <p:embed/>
            </p:oleObj>
          </a:graphicData>
        </a:graphic>
      </p:graphicFrame>
      <p:pic>
        <p:nvPicPr>
          <p:cNvPr id="11162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19550" y="2568575"/>
            <a:ext cx="960438" cy="150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11628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b="0">
                <a:solidFill>
                  <a:srgbClr val="B8B8B8"/>
                </a:solidFill>
              </a:rPr>
              <a:t>Collaborations</a:t>
            </a:r>
          </a:p>
        </p:txBody>
      </p:sp>
      <p:pic>
        <p:nvPicPr>
          <p:cNvPr id="111631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31075" y="4724400"/>
            <a:ext cx="9858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32" name="Picture 16"/>
          <p:cNvPicPr>
            <a:picLocks noChangeAspect="1" noChangeArrowheads="1"/>
          </p:cNvPicPr>
          <p:nvPr/>
        </p:nvPicPr>
        <p:blipFill>
          <a:blip r:embed="rId12"/>
          <a:srcRect t="12534"/>
          <a:stretch>
            <a:fillRect/>
          </a:stretch>
        </p:blipFill>
        <p:spPr bwMode="auto">
          <a:xfrm>
            <a:off x="5891213" y="4365625"/>
            <a:ext cx="124142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34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95588" y="3573463"/>
            <a:ext cx="10572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35" name="Picture 19"/>
          <p:cNvPicPr>
            <a:picLocks noChangeAspect="1" noChangeArrowheads="1"/>
          </p:cNvPicPr>
          <p:nvPr/>
        </p:nvPicPr>
        <p:blipFill>
          <a:blip r:embed="rId14"/>
          <a:srcRect l="4785" t="68709" r="35590"/>
          <a:stretch>
            <a:fillRect/>
          </a:stretch>
        </p:blipFill>
        <p:spPr bwMode="auto">
          <a:xfrm>
            <a:off x="5099050" y="3429000"/>
            <a:ext cx="18002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38" name="Picture 2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46525" y="4292600"/>
            <a:ext cx="17335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40" name="Picture 2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451350" y="5013325"/>
            <a:ext cx="12636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 descr="belspo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8238" y="5446713"/>
            <a:ext cx="1409700" cy="1143000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502400" y="1612900"/>
            <a:ext cx="2184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88900" y="4528231"/>
            <a:ext cx="6400800" cy="1957779"/>
            <a:chOff x="88900" y="4528231"/>
            <a:chExt cx="6400800" cy="1957779"/>
          </a:xfrm>
        </p:grpSpPr>
        <p:grpSp>
          <p:nvGrpSpPr>
            <p:cNvPr id="66" name="Group 65"/>
            <p:cNvGrpSpPr>
              <a:grpSpLocks noChangeAspect="1"/>
            </p:cNvGrpSpPr>
            <p:nvPr/>
          </p:nvGrpSpPr>
          <p:grpSpPr>
            <a:xfrm>
              <a:off x="88900" y="4528231"/>
              <a:ext cx="6400800" cy="1957779"/>
              <a:chOff x="0" y="2020887"/>
              <a:chExt cx="9144000" cy="2796827"/>
            </a:xfrm>
          </p:grpSpPr>
          <p:grpSp>
            <p:nvGrpSpPr>
              <p:cNvPr id="67" name="Group 26"/>
              <p:cNvGrpSpPr/>
              <p:nvPr/>
            </p:nvGrpSpPr>
            <p:grpSpPr>
              <a:xfrm>
                <a:off x="0" y="2020887"/>
                <a:ext cx="9144000" cy="2796827"/>
                <a:chOff x="0" y="2020887"/>
                <a:chExt cx="9144000" cy="2796827"/>
              </a:xfrm>
            </p:grpSpPr>
            <p:pic>
              <p:nvPicPr>
                <p:cNvPr id="78" name="Picture 77" descr="optics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2040285"/>
                  <a:ext cx="9144000" cy="2777429"/>
                </a:xfrm>
                <a:prstGeom prst="rect">
                  <a:avLst/>
                </a:prstGeom>
              </p:spPr>
            </p:pic>
            <p:grpSp>
              <p:nvGrpSpPr>
                <p:cNvPr id="79" name="Group 12"/>
                <p:cNvGrpSpPr>
                  <a:grpSpLocks noChangeAspect="1"/>
                </p:cNvGrpSpPr>
                <p:nvPr/>
              </p:nvGrpSpPr>
              <p:grpSpPr>
                <a:xfrm rot="19513327">
                  <a:off x="800166" y="2991902"/>
                  <a:ext cx="495239" cy="220515"/>
                  <a:chOff x="2540122" y="917340"/>
                  <a:chExt cx="990477" cy="441029"/>
                </a:xfrm>
              </p:grpSpPr>
              <p:sp>
                <p:nvSpPr>
                  <p:cNvPr id="88" name="Oval 87"/>
                  <p:cNvSpPr/>
                  <p:nvPr/>
                </p:nvSpPr>
                <p:spPr>
                  <a:xfrm>
                    <a:off x="2540122" y="917340"/>
                    <a:ext cx="423354" cy="441029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/>
                  <p:cNvSpPr>
                    <a:spLocks noChangeAspect="1"/>
                  </p:cNvSpPr>
                  <p:nvPr/>
                </p:nvSpPr>
                <p:spPr>
                  <a:xfrm>
                    <a:off x="2762365" y="918810"/>
                    <a:ext cx="405733" cy="439559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0" name="Straight Connector 89"/>
                  <p:cNvCxnSpPr/>
                  <p:nvPr/>
                </p:nvCxnSpPr>
                <p:spPr>
                  <a:xfrm>
                    <a:off x="3151164" y="1028881"/>
                    <a:ext cx="379435" cy="1588"/>
                  </a:xfrm>
                  <a:prstGeom prst="line">
                    <a:avLst/>
                  </a:prstGeom>
                  <a:ln w="50800">
                    <a:solidFill>
                      <a:schemeClr val="bg1">
                        <a:lumMod val="7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3151158" y="1223616"/>
                    <a:ext cx="379435" cy="1588"/>
                  </a:xfrm>
                  <a:prstGeom prst="line">
                    <a:avLst/>
                  </a:prstGeom>
                  <a:ln w="50800">
                    <a:solidFill>
                      <a:schemeClr val="bg1">
                        <a:lumMod val="7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0" name="Group 13"/>
                <p:cNvGrpSpPr>
                  <a:grpSpLocks noChangeAspect="1"/>
                </p:cNvGrpSpPr>
                <p:nvPr/>
              </p:nvGrpSpPr>
              <p:grpSpPr>
                <a:xfrm rot="2086673" flipV="1">
                  <a:off x="808627" y="3957134"/>
                  <a:ext cx="495239" cy="220515"/>
                  <a:chOff x="2540122" y="917340"/>
                  <a:chExt cx="990477" cy="441029"/>
                </a:xfrm>
              </p:grpSpPr>
              <p:sp>
                <p:nvSpPr>
                  <p:cNvPr id="84" name="Oval 14"/>
                  <p:cNvSpPr/>
                  <p:nvPr/>
                </p:nvSpPr>
                <p:spPr>
                  <a:xfrm>
                    <a:off x="2540122" y="917340"/>
                    <a:ext cx="423354" cy="441029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15"/>
                  <p:cNvSpPr>
                    <a:spLocks noChangeAspect="1"/>
                  </p:cNvSpPr>
                  <p:nvPr/>
                </p:nvSpPr>
                <p:spPr>
                  <a:xfrm>
                    <a:off x="2762365" y="918810"/>
                    <a:ext cx="405733" cy="439559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6" name="Straight Connector 85"/>
                  <p:cNvCxnSpPr/>
                  <p:nvPr/>
                </p:nvCxnSpPr>
                <p:spPr>
                  <a:xfrm>
                    <a:off x="3151164" y="1028881"/>
                    <a:ext cx="379435" cy="1588"/>
                  </a:xfrm>
                  <a:prstGeom prst="line">
                    <a:avLst/>
                  </a:prstGeom>
                  <a:ln w="50800">
                    <a:solidFill>
                      <a:schemeClr val="bg1">
                        <a:lumMod val="7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3151158" y="1223616"/>
                    <a:ext cx="379435" cy="1588"/>
                  </a:xfrm>
                  <a:prstGeom prst="line">
                    <a:avLst/>
                  </a:prstGeom>
                  <a:ln w="50800">
                    <a:solidFill>
                      <a:schemeClr val="bg1">
                        <a:lumMod val="7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1" name="TextBox 80"/>
                <p:cNvSpPr txBox="1"/>
                <p:nvPr/>
              </p:nvSpPr>
              <p:spPr>
                <a:xfrm>
                  <a:off x="910474" y="2020887"/>
                  <a:ext cx="528716" cy="7034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600" dirty="0"/>
                    <a:t>4</a:t>
                  </a: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406080" y="2025116"/>
                  <a:ext cx="528716" cy="70349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600" dirty="0" smtClean="0"/>
                    <a:t>5</a:t>
                  </a:r>
                  <a:endParaRPr lang="en-US" sz="2600" dirty="0"/>
                </a:p>
              </p:txBody>
            </p:sp>
            <p:cxnSp>
              <p:nvCxnSpPr>
                <p:cNvPr id="83" name="Straight Connector 82"/>
                <p:cNvCxnSpPr>
                  <a:endCxn id="89" idx="1"/>
                </p:cNvCxnSpPr>
                <p:nvPr/>
              </p:nvCxnSpPr>
              <p:spPr>
                <a:xfrm rot="5400000">
                  <a:off x="809175" y="2856691"/>
                  <a:ext cx="450334" cy="196923"/>
                </a:xfrm>
                <a:prstGeom prst="line">
                  <a:avLst/>
                </a:prstGeom>
                <a:ln w="1016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Rectangle 67"/>
              <p:cNvSpPr/>
              <p:nvPr/>
            </p:nvSpPr>
            <p:spPr>
              <a:xfrm>
                <a:off x="1562101" y="3180320"/>
                <a:ext cx="341742" cy="832224"/>
              </a:xfrm>
              <a:prstGeom prst="rect">
                <a:avLst/>
              </a:prstGeom>
              <a:solidFill>
                <a:schemeClr val="bg1">
                  <a:lumMod val="50000"/>
                  <a:alpha val="42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ight Triangle 68"/>
              <p:cNvSpPr/>
              <p:nvPr/>
            </p:nvSpPr>
            <p:spPr>
              <a:xfrm flipH="1">
                <a:off x="1917701" y="3594100"/>
                <a:ext cx="123215" cy="583070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ight Triangle 69"/>
              <p:cNvSpPr/>
              <p:nvPr/>
            </p:nvSpPr>
            <p:spPr>
              <a:xfrm flipH="1" flipV="1">
                <a:off x="1930401" y="2984500"/>
                <a:ext cx="123215" cy="583070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ight Triangle 70"/>
              <p:cNvSpPr/>
              <p:nvPr/>
            </p:nvSpPr>
            <p:spPr>
              <a:xfrm flipH="1" flipV="1">
                <a:off x="5274285" y="2863386"/>
                <a:ext cx="123215" cy="408149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ight Triangle 71"/>
              <p:cNvSpPr/>
              <p:nvPr/>
            </p:nvSpPr>
            <p:spPr>
              <a:xfrm flipH="1">
                <a:off x="5261585" y="3904786"/>
                <a:ext cx="123215" cy="408149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05650" y="3232481"/>
                <a:ext cx="121704" cy="712659"/>
              </a:xfrm>
              <a:prstGeom prst="rect">
                <a:avLst/>
              </a:prstGeom>
              <a:solidFill>
                <a:schemeClr val="bg1">
                  <a:lumMod val="65000"/>
                  <a:alpha val="51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4" name="Straight Arrow Connector 73"/>
              <p:cNvCxnSpPr/>
              <p:nvPr/>
            </p:nvCxnSpPr>
            <p:spPr>
              <a:xfrm rot="10800000">
                <a:off x="7366000" y="3333963"/>
                <a:ext cx="8128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rot="10800000">
                <a:off x="7366000" y="3486363"/>
                <a:ext cx="8128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rot="10800000">
                <a:off x="7378700" y="3651463"/>
                <a:ext cx="8128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rot="10800000">
                <a:off x="7378700" y="3803863"/>
                <a:ext cx="8128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/>
            <p:cNvSpPr txBox="1"/>
            <p:nvPr/>
          </p:nvSpPr>
          <p:spPr>
            <a:xfrm>
              <a:off x="2733854" y="6107264"/>
              <a:ext cx="4411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mm</a:t>
              </a:r>
              <a:endParaRPr lang="en-US" sz="12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156971" y="6121164"/>
              <a:ext cx="4411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mm</a:t>
              </a:r>
              <a:endParaRPr lang="en-US" sz="1200" dirty="0"/>
            </a:p>
          </p:txBody>
        </p:sp>
      </p:grp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188913"/>
            <a:ext cx="8207375" cy="1223962"/>
            <a:chOff x="295" y="119"/>
            <a:chExt cx="5080" cy="771"/>
          </a:xfrm>
        </p:grpSpPr>
        <p:pic>
          <p:nvPicPr>
            <p:cNvPr id="19507" name="Picture 3" descr="proba2banner"/>
            <p:cNvPicPr>
              <a:picLocks noChangeAspect="1" noChangeArrowheads="1"/>
            </p:cNvPicPr>
            <p:nvPr/>
          </p:nvPicPr>
          <p:blipFill>
            <a:blip r:embed="rId4"/>
            <a:srcRect l="420" t="11565" r="26021" b="13509"/>
            <a:stretch>
              <a:fillRect/>
            </a:stretch>
          </p:blipFill>
          <p:spPr bwMode="auto">
            <a:xfrm>
              <a:off x="295" y="119"/>
              <a:ext cx="4037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8" name="Picture 4" descr="proba2bannerRepeat"/>
            <p:cNvPicPr>
              <a:picLocks noChangeAspect="1" noChangeArrowheads="1"/>
            </p:cNvPicPr>
            <p:nvPr/>
          </p:nvPicPr>
          <p:blipFill>
            <a:blip r:embed="rId5"/>
            <a:srcRect r="23291"/>
            <a:stretch>
              <a:fillRect/>
            </a:stretch>
          </p:blipFill>
          <p:spPr bwMode="auto">
            <a:xfrm>
              <a:off x="4331" y="119"/>
              <a:ext cx="1044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5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LYRA highlights</a:t>
            </a:r>
          </a:p>
        </p:txBody>
      </p:sp>
      <p:pic>
        <p:nvPicPr>
          <p:cNvPr id="19460" name="Picture 4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7038" y="1447800"/>
            <a:ext cx="3459162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3"/>
          <p:cNvPicPr>
            <a:picLocks noChangeAspect="1"/>
          </p:cNvPicPr>
          <p:nvPr/>
        </p:nvPicPr>
        <p:blipFill>
          <a:blip r:embed="rId7"/>
          <a:srcRect t="14931" b="13958"/>
          <a:stretch>
            <a:fillRect/>
          </a:stretch>
        </p:blipFill>
        <p:spPr bwMode="auto">
          <a:xfrm>
            <a:off x="4114800" y="1752600"/>
            <a:ext cx="45720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64"/>
          <p:cNvSpPr txBox="1"/>
          <p:nvPr/>
        </p:nvSpPr>
        <p:spPr>
          <a:xfrm>
            <a:off x="4803686" y="3701161"/>
            <a:ext cx="3248105" cy="132343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1: View-limiting aperture (Ø 8mm)</a:t>
            </a:r>
          </a:p>
          <a:p>
            <a:r>
              <a:rPr lang="en-US" sz="1600" dirty="0" smtClean="0"/>
              <a:t>2: precision aperture (Ø 3mm)</a:t>
            </a:r>
          </a:p>
          <a:p>
            <a:r>
              <a:rPr lang="en-US" sz="1600" dirty="0" smtClean="0"/>
              <a:t>3: filter</a:t>
            </a:r>
          </a:p>
          <a:p>
            <a:r>
              <a:rPr lang="en-US" sz="1600" dirty="0" smtClean="0"/>
              <a:t>4: </a:t>
            </a:r>
            <a:r>
              <a:rPr lang="en-US" sz="1600" dirty="0" err="1" smtClean="0"/>
              <a:t>LEDs</a:t>
            </a:r>
            <a:r>
              <a:rPr lang="en-US" sz="1600" dirty="0" smtClean="0"/>
              <a:t> (</a:t>
            </a:r>
            <a:r>
              <a:rPr lang="en-US" sz="1600" dirty="0" err="1" smtClean="0"/>
              <a:t>λ</a:t>
            </a:r>
            <a:r>
              <a:rPr lang="en-US" sz="1600" dirty="0" smtClean="0"/>
              <a:t> 375 and </a:t>
            </a:r>
            <a:r>
              <a:rPr lang="en-US" sz="1600" dirty="0" smtClean="0">
                <a:solidFill>
                  <a:srgbClr val="000000"/>
                </a:solidFill>
              </a:rPr>
              <a:t>465 nm)</a:t>
            </a:r>
          </a:p>
          <a:p>
            <a:r>
              <a:rPr lang="en-US" sz="1600" dirty="0" smtClean="0"/>
              <a:t>5: detector (Ø 4mm)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Diamond detectors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80867" y="3852328"/>
            <a:ext cx="3404870" cy="2863424"/>
            <a:chOff x="3036143" y="2095500"/>
            <a:chExt cx="3404870" cy="2863424"/>
          </a:xfrm>
        </p:grpSpPr>
        <p:pic>
          <p:nvPicPr>
            <p:cNvPr id="4" name="Picture 3" descr="PINandMSMFlatField_V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6143" y="2238584"/>
              <a:ext cx="3404870" cy="272034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842000" y="2095500"/>
              <a:ext cx="558800" cy="46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50088" y="3784596"/>
            <a:ext cx="4107600" cy="2931156"/>
            <a:chOff x="2255100" y="2095500"/>
            <a:chExt cx="4107600" cy="2931156"/>
          </a:xfrm>
        </p:grpSpPr>
        <p:pic>
          <p:nvPicPr>
            <p:cNvPr id="7" name="Picture 6" descr="PINandMSMFlatField_H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55100" y="2306316"/>
              <a:ext cx="3404870" cy="272034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829300" y="2095500"/>
              <a:ext cx="533400" cy="419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MSMPic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961" y="1595960"/>
            <a:ext cx="2477453" cy="2331720"/>
          </a:xfrm>
          <a:prstGeom prst="rect">
            <a:avLst/>
          </a:prstGeom>
        </p:spPr>
      </p:pic>
      <p:pic>
        <p:nvPicPr>
          <p:cNvPr id="10" name="Picture 9" descr="PIN-eps-converted-t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914908" y="1595960"/>
            <a:ext cx="2582828" cy="2331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of LYRA channels</a:t>
            </a:r>
            <a:endParaRPr lang="en-US" dirty="0"/>
          </a:p>
        </p:txBody>
      </p:sp>
      <p:pic>
        <p:nvPicPr>
          <p:cNvPr id="8" name="Picture 7" descr="Screen Shot 2011-10-21 at 21.51.40.png"/>
          <p:cNvPicPr>
            <a:picLocks noChangeAspect="1"/>
          </p:cNvPicPr>
          <p:nvPr/>
        </p:nvPicPr>
        <p:blipFill>
          <a:blip r:embed="rId3"/>
          <a:srcRect t="19190"/>
          <a:stretch>
            <a:fillRect/>
          </a:stretch>
        </p:blipFill>
        <p:spPr>
          <a:xfrm>
            <a:off x="16929" y="1366839"/>
            <a:ext cx="9144000" cy="55108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Filter + detector </a:t>
            </a:r>
            <a:r>
              <a:rPr lang="en-US" sz="3600" dirty="0" err="1" smtClean="0"/>
              <a:t>responsivity</a:t>
            </a:r>
            <a:endParaRPr lang="en-US" sz="3600" dirty="0"/>
          </a:p>
        </p:txBody>
      </p:sp>
      <p:pic>
        <p:nvPicPr>
          <p:cNvPr id="9" name="Picture 8" descr="Screen Shot 2011-10-24 at 09.15.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0" y="4095612"/>
            <a:ext cx="4559300" cy="2552700"/>
          </a:xfrm>
          <a:prstGeom prst="rect">
            <a:avLst/>
          </a:prstGeom>
        </p:spPr>
      </p:pic>
      <p:pic>
        <p:nvPicPr>
          <p:cNvPr id="10" name="Picture 9" descr="Screen Shot 2011-10-24 at 09.11.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7" y="4108450"/>
            <a:ext cx="4533900" cy="2584450"/>
          </a:xfrm>
          <a:prstGeom prst="rect">
            <a:avLst/>
          </a:prstGeom>
        </p:spPr>
      </p:pic>
      <p:pic>
        <p:nvPicPr>
          <p:cNvPr id="11" name="Picture 10" descr="Screen Shot 2011-10-24 at 09.02.2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300" y="1443038"/>
            <a:ext cx="4618077" cy="2545699"/>
          </a:xfrm>
          <a:prstGeom prst="rect">
            <a:avLst/>
          </a:prstGeom>
        </p:spPr>
      </p:pic>
      <p:pic>
        <p:nvPicPr>
          <p:cNvPr id="12" name="Picture 11" descr="Screen Shot 2011-10-24 at 09.01.2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99" y="1417637"/>
            <a:ext cx="4578350" cy="255905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144130" y="1708012"/>
            <a:ext cx="1542670" cy="738664"/>
            <a:chOff x="3022600" y="4095612"/>
            <a:chExt cx="1542670" cy="738664"/>
          </a:xfrm>
        </p:grpSpPr>
        <p:sp>
          <p:nvSpPr>
            <p:cNvPr id="14" name="TextBox 13"/>
            <p:cNvSpPr txBox="1"/>
            <p:nvPr/>
          </p:nvSpPr>
          <p:spPr>
            <a:xfrm>
              <a:off x="3022600" y="4095612"/>
              <a:ext cx="1542670" cy="73866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/>
                <a:t>Unit 1</a:t>
              </a:r>
            </a:p>
            <a:p>
              <a:pPr algn="r"/>
              <a:r>
                <a:rPr lang="en-US" sz="1400" dirty="0" smtClean="0"/>
                <a:t>Unit 2</a:t>
              </a:r>
            </a:p>
            <a:p>
              <a:pPr algn="r"/>
              <a:r>
                <a:rPr lang="en-US" sz="1400" dirty="0" smtClean="0"/>
                <a:t>Unit 3</a:t>
              </a:r>
              <a:endParaRPr lang="en-US" sz="1400" dirty="0"/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flipV="1">
              <a:off x="3225800" y="4267200"/>
              <a:ext cx="584200" cy="12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3238500" y="4483100"/>
              <a:ext cx="584200" cy="12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3251200" y="4686300"/>
              <a:ext cx="584200" cy="12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Operation: systematic campaigns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3999" y="1811867"/>
          <a:ext cx="8686804" cy="4934111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40972"/>
                <a:gridCol w="1240972"/>
                <a:gridCol w="1240972"/>
                <a:gridCol w="1240972"/>
                <a:gridCol w="1240972"/>
                <a:gridCol w="1240972"/>
                <a:gridCol w="1240972"/>
              </a:tblGrid>
              <a:tr h="924037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Integra-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tion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time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Units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Cover status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LED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status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Pointing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Occur-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ence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35355">
                <a:tc>
                  <a:txBody>
                    <a:bodyPr/>
                    <a:lstStyle/>
                    <a:p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10ms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>
                          <a:latin typeface="Wingdings"/>
                          <a:ea typeface="Wingdings"/>
                          <a:cs typeface="Wingdings"/>
                        </a:rPr>
                        <a:t>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10s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max. two at a time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 / close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 / 375nm / 465nm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0° (Sun) </a:t>
                      </a:r>
                      <a:r>
                        <a:rPr lang="en-US" baseline="0" dirty="0" err="1" smtClean="0">
                          <a:latin typeface="Wingdings"/>
                          <a:ea typeface="Wingdings"/>
                          <a:cs typeface="Wingdings"/>
                        </a:rPr>
                        <a:t>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3°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35355">
                <a:tc>
                  <a:txBody>
                    <a:bodyPr/>
                    <a:lstStyle/>
                    <a:p>
                      <a:r>
                        <a:rPr lang="en-US" dirty="0" smtClean="0"/>
                        <a:t>Nominal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N/A</a:t>
                      </a:r>
                      <a:endParaRPr lang="en-US" dirty="0"/>
                    </a:p>
                  </a:txBody>
                  <a:tcPr/>
                </a:tc>
              </a:tr>
              <a:tr h="535355">
                <a:tc>
                  <a:txBody>
                    <a:bodyPr/>
                    <a:lstStyle/>
                    <a:p>
                      <a:r>
                        <a:rPr lang="en-US" dirty="0" smtClean="0"/>
                        <a:t>Back-up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r>
                        <a:rPr lang="en-US" baseline="0" dirty="0" smtClean="0"/>
                        <a:t>2+3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/ 2</a:t>
                      </a:r>
                      <a:r>
                        <a:rPr lang="en-US" dirty="0" smtClean="0"/>
                        <a:t>weeks</a:t>
                      </a:r>
                      <a:endParaRPr lang="en-US" dirty="0"/>
                    </a:p>
                  </a:txBody>
                  <a:tcPr/>
                </a:tc>
              </a:tr>
              <a:tr h="535355">
                <a:tc>
                  <a:txBody>
                    <a:bodyPr/>
                    <a:lstStyle/>
                    <a:p>
                      <a:r>
                        <a:rPr lang="en-US" dirty="0" smtClean="0"/>
                        <a:t>Back-up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r>
                        <a:rPr lang="en-US" baseline="0" dirty="0" smtClean="0"/>
                        <a:t>2+1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/ 3months</a:t>
                      </a:r>
                      <a:endParaRPr lang="en-US" dirty="0"/>
                    </a:p>
                  </a:txBody>
                  <a:tcPr/>
                </a:tc>
              </a:tr>
              <a:tr h="53535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Calibra-tion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1) U2+1 2)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U2+3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 (DC)</a:t>
                      </a:r>
                    </a:p>
                    <a:p>
                      <a:r>
                        <a:rPr lang="en-US" dirty="0" smtClean="0"/>
                        <a:t>on (LED)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 2weeks</a:t>
                      </a:r>
                      <a:endParaRPr lang="en-US" dirty="0"/>
                    </a:p>
                  </a:txBody>
                  <a:tcPr/>
                </a:tc>
              </a:tr>
              <a:tr h="535355">
                <a:tc>
                  <a:txBody>
                    <a:bodyPr/>
                    <a:lstStyle/>
                    <a:p>
                      <a:r>
                        <a:rPr lang="en-US" dirty="0" smtClean="0"/>
                        <a:t>Paving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-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From</a:t>
                      </a:r>
                      <a:r>
                        <a:rPr lang="en-US" baseline="0" dirty="0" smtClean="0"/>
                        <a:t> 0° to 3°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occasio-nal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Operation: occasional campaigns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379118"/>
            <a:ext cx="8229600" cy="309033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Scientific campaigns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 Observation of flares: unit 2 and 3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Occultations</a:t>
            </a:r>
            <a:r>
              <a:rPr lang="en-US" dirty="0" smtClean="0">
                <a:solidFill>
                  <a:schemeClr val="tx1"/>
                </a:solidFill>
              </a:rPr>
              <a:t> in all three units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 Eclipses in all three units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Bake-out =&gt; no real effect so far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evolution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Work still in progress …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Various aspects (to be) investigated: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Degradation due to contaminant layer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Dark current evolution (detector degradation)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Response to LED signal acquisition (detector spectral evolution)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An alternative way to probe the spectral evolution (detector + filter): </a:t>
            </a:r>
            <a:r>
              <a:rPr lang="en-US" sz="2800" dirty="0" err="1" smtClean="0">
                <a:solidFill>
                  <a:schemeClr val="tx1"/>
                </a:solidFill>
              </a:rPr>
              <a:t>occultations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 Flat-field evolution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yra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9813</TotalTime>
  <Words>912</Words>
  <Application>Microsoft Macintosh PowerPoint</Application>
  <PresentationFormat>On-screen Show (4:3)</PresentationFormat>
  <Paragraphs>208</Paragraphs>
  <Slides>24</Slides>
  <Notes>7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LyraTheme</vt:lpstr>
      <vt:lpstr>Document</vt:lpstr>
      <vt:lpstr>Photo Editor-Foto</vt:lpstr>
      <vt:lpstr>LYRA on-board PROBA2</vt:lpstr>
      <vt:lpstr>PROBA2 orbit</vt:lpstr>
      <vt:lpstr>LYRA highlights</vt:lpstr>
      <vt:lpstr>Diamond detectors</vt:lpstr>
      <vt:lpstr>Details of LYRA channels</vt:lpstr>
      <vt:lpstr>Filter + detector responsivity</vt:lpstr>
      <vt:lpstr>Operation: systematic campaigns</vt:lpstr>
      <vt:lpstr>Operation: occasional campaigns</vt:lpstr>
      <vt:lpstr>Long term evolution</vt:lpstr>
      <vt:lpstr>Long term evolution</vt:lpstr>
      <vt:lpstr>Degradation of unit 2</vt:lpstr>
      <vt:lpstr>Degradation of units 1 and 3</vt:lpstr>
      <vt:lpstr>Long term evolution</vt:lpstr>
      <vt:lpstr>Dark current evolution</vt:lpstr>
      <vt:lpstr>Long term evolution</vt:lpstr>
      <vt:lpstr>LED signal time series</vt:lpstr>
      <vt:lpstr>Long term evolution</vt:lpstr>
      <vt:lpstr>Probing the evolution of bandpasses: occultations</vt:lpstr>
      <vt:lpstr>Long term evolution</vt:lpstr>
      <vt:lpstr>Flat-field evolution</vt:lpstr>
      <vt:lpstr>Non-solar features in LYRA data </vt:lpstr>
      <vt:lpstr>Non-solar features in LYRA data </vt:lpstr>
      <vt:lpstr>Data products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LYRA Status</dc:title>
  <dc:creator>Marie Dominique</dc:creator>
  <cp:lastModifiedBy>Marie Dominique</cp:lastModifiedBy>
  <cp:revision>67</cp:revision>
  <dcterms:created xsi:type="dcterms:W3CDTF">2011-10-25T15:02:22Z</dcterms:created>
  <dcterms:modified xsi:type="dcterms:W3CDTF">2011-10-25T16:15:55Z</dcterms:modified>
</cp:coreProperties>
</file>