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1"/>
  </p:notesMasterIdLst>
  <p:sldIdLst>
    <p:sldId id="256" r:id="rId2"/>
    <p:sldId id="285" r:id="rId3"/>
    <p:sldId id="262" r:id="rId4"/>
    <p:sldId id="263" r:id="rId5"/>
    <p:sldId id="287" r:id="rId6"/>
    <p:sldId id="325" r:id="rId7"/>
    <p:sldId id="266" r:id="rId8"/>
    <p:sldId id="324" r:id="rId9"/>
    <p:sldId id="300" r:id="rId10"/>
    <p:sldId id="301" r:id="rId11"/>
    <p:sldId id="322" r:id="rId12"/>
    <p:sldId id="323" r:id="rId13"/>
    <p:sldId id="327" r:id="rId14"/>
    <p:sldId id="328" r:id="rId15"/>
    <p:sldId id="326" r:id="rId16"/>
    <p:sldId id="329" r:id="rId17"/>
    <p:sldId id="339" r:id="rId18"/>
    <p:sldId id="340" r:id="rId19"/>
    <p:sldId id="341" r:id="rId20"/>
    <p:sldId id="342" r:id="rId21"/>
    <p:sldId id="343" r:id="rId22"/>
    <p:sldId id="330" r:id="rId23"/>
    <p:sldId id="344" r:id="rId24"/>
    <p:sldId id="345" r:id="rId25"/>
    <p:sldId id="346" r:id="rId26"/>
    <p:sldId id="347" r:id="rId27"/>
    <p:sldId id="338" r:id="rId28"/>
    <p:sldId id="312" r:id="rId29"/>
    <p:sldId id="331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6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4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240" y="-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F77FB-8A75-1B45-B4C2-AEA130C4EDD4}" type="datetimeFigureOut">
              <a:rPr lang="en-US" smtClean="0"/>
              <a:pPr/>
              <a:t>02/10/17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B7D04-C7F9-7A46-AC2B-82D24F790D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10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228C-2AE5-AE48-B70E-3C5C61A1614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228C-2AE5-AE48-B70E-3C5C61A1614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228C-2AE5-AE48-B70E-3C5C61A1614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228C-2AE5-AE48-B70E-3C5C61A1614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DECAEE92-DBA7-C141-8A52-70DFF4142636}" type="datetimeFigureOut">
              <a:rPr lang="en-US" smtClean="0"/>
              <a:pPr/>
              <a:t>02/10/17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02/10/17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02/10/17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02/10/17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02/10/17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02/10/17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02/10/17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nl-BE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nl-BE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nl-BE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02/10/17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02/10/17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nl-BE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nl-BE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nl-BE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02/10/17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02/10/17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02/10/17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02/10/17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DECAEE92-DBA7-C141-8A52-70DFF4142636}" type="datetimeFigureOut">
              <a:rPr lang="en-US" smtClean="0"/>
              <a:pPr/>
              <a:t>02/10/17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nl-B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02/10/17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02/10/17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nl-BE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02/10/17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02/10/17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02/10/17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02/10/17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DECAEE92-DBA7-C141-8A52-70DFF4142636}" type="datetimeFigureOut">
              <a:rPr lang="en-US" smtClean="0"/>
              <a:pPr/>
              <a:t>02/10/17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Relationship Id="rId3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Relationship Id="rId3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Relationship Id="rId3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Relationship Id="rId3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Relationship Id="rId3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Relationship Id="rId3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Relationship Id="rId3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Relationship Id="rId3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Relationship Id="rId3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Relationship Id="rId3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00128.jpg"/>
          <p:cNvPicPr>
            <a:picLocks noChangeAspect="1"/>
          </p:cNvPicPr>
          <p:nvPr/>
        </p:nvPicPr>
        <p:blipFill>
          <a:blip r:embed="rId2"/>
          <a:srcRect l="825" t="12242" b="13347"/>
          <a:stretch>
            <a:fillRect/>
          </a:stretch>
        </p:blipFill>
        <p:spPr>
          <a:xfrm>
            <a:off x="-165100" y="-120704"/>
            <a:ext cx="9335008" cy="70041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8500" y="1686931"/>
            <a:ext cx="7772400" cy="191352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90000"/>
                  </a:schemeClr>
                </a:solidFill>
              </a:rPr>
              <a:t>LYRA </a:t>
            </a:r>
            <a:r>
              <a:rPr lang="en-US" b="1" dirty="0">
                <a:solidFill>
                  <a:schemeClr val="bg2">
                    <a:lumMod val="90000"/>
                  </a:schemeClr>
                </a:solidFill>
              </a:rPr>
              <a:t>on-board </a:t>
            </a:r>
            <a:r>
              <a:rPr lang="en-US" b="1" dirty="0" smtClean="0">
                <a:solidFill>
                  <a:schemeClr val="bg2">
                    <a:lumMod val="90000"/>
                  </a:schemeClr>
                </a:solidFill>
              </a:rPr>
              <a:t>PROBA2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7500" y="4548632"/>
            <a:ext cx="6146800" cy="1174088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DDD9C3"/>
                </a:solidFill>
              </a:rPr>
              <a:t>M. Dominique, I.E. </a:t>
            </a:r>
            <a:r>
              <a:rPr lang="en-US" b="1" dirty="0" err="1" smtClean="0">
                <a:solidFill>
                  <a:srgbClr val="DDD9C3"/>
                </a:solidFill>
              </a:rPr>
              <a:t>Dammasch</a:t>
            </a:r>
            <a:r>
              <a:rPr lang="en-US" b="1" dirty="0" smtClean="0">
                <a:solidFill>
                  <a:srgbClr val="DDD9C3"/>
                </a:solidFill>
              </a:rPr>
              <a:t>, L. </a:t>
            </a:r>
            <a:r>
              <a:rPr lang="en-US" b="1" dirty="0" err="1" smtClean="0">
                <a:solidFill>
                  <a:srgbClr val="DDD9C3"/>
                </a:solidFill>
              </a:rPr>
              <a:t>Wauters</a:t>
            </a:r>
            <a:r>
              <a:rPr lang="en-US" b="1" dirty="0" smtClean="0">
                <a:solidFill>
                  <a:srgbClr val="DDD9C3"/>
                </a:solidFill>
              </a:rPr>
              <a:t>, T. </a:t>
            </a:r>
            <a:r>
              <a:rPr lang="en-US" b="1" dirty="0" err="1" smtClean="0">
                <a:solidFill>
                  <a:srgbClr val="DDD9C3"/>
                </a:solidFill>
              </a:rPr>
              <a:t>Kastiyannis</a:t>
            </a:r>
            <a:endParaRPr lang="en-US" dirty="0" smtClean="0">
              <a:solidFill>
                <a:srgbClr val="DDD9C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35300" y="6101834"/>
            <a:ext cx="3327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http://proba2.oma.be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46100" y="1371600"/>
            <a:ext cx="6438900" cy="34671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/>
              <a:t>Includes:</a:t>
            </a:r>
          </a:p>
          <a:p>
            <a:r>
              <a:rPr lang="en-US" dirty="0" smtClean="0"/>
              <a:t>Dark-current subtraction</a:t>
            </a:r>
          </a:p>
          <a:p>
            <a:r>
              <a:rPr lang="en-US" dirty="0" smtClean="0">
                <a:solidFill>
                  <a:srgbClr val="860908"/>
                </a:solidFill>
              </a:rPr>
              <a:t>Additive correction </a:t>
            </a:r>
            <a:r>
              <a:rPr lang="en-US" dirty="0" smtClean="0"/>
              <a:t>of degradation</a:t>
            </a:r>
          </a:p>
          <a:p>
            <a:r>
              <a:rPr lang="en-US" dirty="0" smtClean="0"/>
              <a:t>Rescale to 1 AU</a:t>
            </a:r>
          </a:p>
          <a:p>
            <a:r>
              <a:rPr lang="en-US" dirty="0" smtClean="0"/>
              <a:t>Conversion from counts/ms into physical units (W/m2) </a:t>
            </a:r>
          </a:p>
          <a:p>
            <a:pPr>
              <a:buNone/>
            </a:pPr>
            <a:r>
              <a:rPr lang="en-US" sz="1730" dirty="0" smtClean="0"/>
              <a:t>ATTENTION</a:t>
            </a:r>
            <a:r>
              <a:rPr lang="en-US" dirty="0" smtClean="0"/>
              <a:t>: this conversion uses a synthetic spectrum from </a:t>
            </a:r>
            <a:r>
              <a:rPr lang="en-US" sz="1730" dirty="0" smtClean="0"/>
              <a:t>SORCE/SOLSTICE</a:t>
            </a:r>
            <a:r>
              <a:rPr lang="en-US" dirty="0" smtClean="0"/>
              <a:t> and </a:t>
            </a:r>
            <a:r>
              <a:rPr lang="en-US" sz="1730" dirty="0" smtClean="0"/>
              <a:t>TIMED/SEE </a:t>
            </a:r>
            <a:r>
              <a:rPr lang="en-US" dirty="0" smtClean="0"/>
              <a:t>at first light                  </a:t>
            </a:r>
            <a:r>
              <a:rPr lang="en-US" dirty="0" smtClean="0">
                <a:solidFill>
                  <a:schemeClr val="accent1"/>
                </a:solidFill>
              </a:rPr>
              <a:t>=&gt; </a:t>
            </a:r>
            <a:r>
              <a:rPr lang="en-US" sz="1730" dirty="0" smtClean="0">
                <a:solidFill>
                  <a:schemeClr val="accent1"/>
                </a:solidFill>
              </a:rPr>
              <a:t>LYRA </a:t>
            </a:r>
            <a:r>
              <a:rPr lang="en-US" dirty="0" smtClean="0">
                <a:solidFill>
                  <a:schemeClr val="accent1"/>
                </a:solidFill>
              </a:rPr>
              <a:t>data are scaled to </a:t>
            </a:r>
            <a:r>
              <a:rPr lang="en-US" sz="1730" dirty="0" smtClean="0">
                <a:solidFill>
                  <a:schemeClr val="accent1"/>
                </a:solidFill>
              </a:rPr>
              <a:t>TIMED/SORCE </a:t>
            </a:r>
            <a:r>
              <a:rPr lang="en-US" dirty="0" smtClean="0">
                <a:solidFill>
                  <a:schemeClr val="accent1"/>
                </a:solidFill>
              </a:rPr>
              <a:t>ones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>
          <a:xfrm>
            <a:off x="3403600" y="4810760"/>
            <a:ext cx="5575300" cy="192024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/>
              <a:t>Does not include (yet)</a:t>
            </a:r>
          </a:p>
          <a:p>
            <a:r>
              <a:rPr lang="en-US" dirty="0" smtClean="0"/>
              <a:t>Flat-field correction</a:t>
            </a:r>
          </a:p>
          <a:p>
            <a:r>
              <a:rPr lang="en-US" dirty="0" smtClean="0"/>
              <a:t>Stabilization trend for MSM diamond detectors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544728" y="4035634"/>
            <a:ext cx="4455831" cy="2624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33898" y="1354501"/>
            <a:ext cx="4455831" cy="2624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Non-solar features in LYRA data </a:t>
            </a:r>
            <a:endParaRPr lang="en-US" sz="3600" dirty="0"/>
          </a:p>
        </p:txBody>
      </p:sp>
      <p:grpSp>
        <p:nvGrpSpPr>
          <p:cNvPr id="4" name="Group 24"/>
          <p:cNvGrpSpPr/>
          <p:nvPr/>
        </p:nvGrpSpPr>
        <p:grpSpPr>
          <a:xfrm>
            <a:off x="4508499" y="1375788"/>
            <a:ext cx="4366929" cy="2616160"/>
            <a:chOff x="63499" y="1578988"/>
            <a:chExt cx="4366929" cy="2616160"/>
          </a:xfrm>
        </p:grpSpPr>
        <p:pic>
          <p:nvPicPr>
            <p:cNvPr id="3" name="Picture 2" descr="20100526_SAA_U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99" y="1578988"/>
              <a:ext cx="4366929" cy="261616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 bwMode="auto">
            <a:xfrm rot="5400000">
              <a:off x="1651001" y="1955800"/>
              <a:ext cx="330200" cy="20320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 rot="5400000">
              <a:off x="1460500" y="2184400"/>
              <a:ext cx="787400" cy="2032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rot="5400000">
              <a:off x="1143000" y="2451100"/>
              <a:ext cx="1447800" cy="304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1468278" y="1716901"/>
              <a:ext cx="1446592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Large Angle Rotations</a:t>
              </a:r>
              <a:endParaRPr lang="en-US" sz="1000" dirty="0"/>
            </a:p>
          </p:txBody>
        </p:sp>
      </p:grpSp>
      <p:grpSp>
        <p:nvGrpSpPr>
          <p:cNvPr id="6" name="Group 25"/>
          <p:cNvGrpSpPr/>
          <p:nvPr/>
        </p:nvGrpSpPr>
        <p:grpSpPr>
          <a:xfrm>
            <a:off x="4519329" y="4021501"/>
            <a:ext cx="4396071" cy="2572667"/>
            <a:chOff x="4519329" y="1570401"/>
            <a:chExt cx="4396071" cy="2572667"/>
          </a:xfrm>
        </p:grpSpPr>
        <p:pic>
          <p:nvPicPr>
            <p:cNvPr id="5" name="Picture 4" descr="20100826Flatfiel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9329" y="1570401"/>
              <a:ext cx="4396071" cy="2572667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341762" y="1769189"/>
              <a:ext cx="6693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Flat field</a:t>
              </a:r>
              <a:endParaRPr lang="en-US" sz="1000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01568" y="2476500"/>
            <a:ext cx="434503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LAR: four times an orbit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SAA affects more Si detectors independently of their </a:t>
            </a:r>
            <a:r>
              <a:rPr lang="en-US" dirty="0" err="1" smtClean="0"/>
              <a:t>bandpass</a:t>
            </a:r>
            <a:endParaRPr lang="en-US" dirty="0" smtClean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Flat</a:t>
            </a:r>
            <a:r>
              <a:rPr lang="en-US" dirty="0"/>
              <a:t>-field: Proba2 pointing is stable up to 5arcsec /</a:t>
            </a:r>
            <a:r>
              <a:rPr lang="en-US" dirty="0" smtClean="0"/>
              <a:t>min (</a:t>
            </a:r>
            <a:r>
              <a:rPr lang="en-US" dirty="0"/>
              <a:t>from SWAP). Jitter introduces fluctuations in the </a:t>
            </a:r>
            <a:r>
              <a:rPr lang="en-US" dirty="0" smtClean="0"/>
              <a:t>LYRA signal </a:t>
            </a:r>
            <a:r>
              <a:rPr lang="en-US" dirty="0"/>
              <a:t>of less than 2%.</a:t>
            </a:r>
            <a:endParaRPr lang="en-US" dirty="0" smtClean="0"/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28263" y="4133081"/>
            <a:ext cx="4455831" cy="26995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6139" y="1430339"/>
            <a:ext cx="4115252" cy="5414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Non-solar features in LYRA data </a:t>
            </a:r>
            <a:endParaRPr lang="en-US" sz="3600" dirty="0"/>
          </a:p>
        </p:txBody>
      </p:sp>
      <p:pic>
        <p:nvPicPr>
          <p:cNvPr id="3" name="Picture 2" descr="20100804_auro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39" y="1430338"/>
            <a:ext cx="4081324" cy="54276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77463" y="1600200"/>
            <a:ext cx="45760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Occultation: from mid-October to mid-February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Auroral</a:t>
            </a:r>
            <a:r>
              <a:rPr lang="en-US" dirty="0" smtClean="0"/>
              <a:t> perturbation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Only when </a:t>
            </a:r>
            <a:r>
              <a:rPr lang="en-US" dirty="0" err="1" smtClean="0"/>
              <a:t>Kp</a:t>
            </a:r>
            <a:r>
              <a:rPr lang="en-US" dirty="0" smtClean="0"/>
              <a:t> &gt; 3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Only affects Al and </a:t>
            </a:r>
            <a:r>
              <a:rPr lang="en-US" dirty="0" err="1" smtClean="0"/>
              <a:t>Zr</a:t>
            </a:r>
            <a:r>
              <a:rPr lang="en-US" dirty="0" smtClean="0"/>
              <a:t> channels independently of the detector type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Does not affects SWAP (though observing in the same wavelength range)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411391" y="4158481"/>
            <a:ext cx="4377009" cy="2686819"/>
            <a:chOff x="95809" y="4171180"/>
            <a:chExt cx="4377009" cy="2686819"/>
          </a:xfrm>
        </p:grpSpPr>
        <p:pic>
          <p:nvPicPr>
            <p:cNvPr id="6" name="Picture 5" descr="20101130Occultations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809" y="4171180"/>
              <a:ext cx="4377009" cy="268681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917702" y="4319200"/>
              <a:ext cx="103142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Occultations</a:t>
              </a:r>
              <a:endParaRPr lang="en-US" sz="1200" dirty="0"/>
            </a:p>
          </p:txBody>
        </p:sp>
      </p:grp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0-02 at 09.48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94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0-02 at 09.49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7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43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7236"/>
            <a:ext cx="7823200" cy="1371600"/>
          </a:xfrm>
        </p:spPr>
        <p:txBody>
          <a:bodyPr/>
          <a:lstStyle/>
          <a:p>
            <a:r>
              <a:rPr lang="en-US" dirty="0" smtClean="0"/>
              <a:t>Degradation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8068732" cy="872067"/>
          </a:xfrm>
          <a:noFill/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Status on February 15, 2016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014501"/>
              </p:ext>
            </p:extLst>
          </p:nvPr>
        </p:nvGraphicFramePr>
        <p:xfrm>
          <a:off x="3246962" y="2507848"/>
          <a:ext cx="2713568" cy="2433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6784"/>
                <a:gridCol w="135678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2">
                              <a:lumMod val="10000"/>
                              <a:lumOff val="90000"/>
                            </a:schemeClr>
                          </a:solidFill>
                        </a:rPr>
                        <a:t>Channel</a:t>
                      </a:r>
                      <a:endParaRPr lang="en-US" sz="1600" dirty="0"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2">
                              <a:lumMod val="10000"/>
                              <a:lumOff val="90000"/>
                            </a:schemeClr>
                          </a:solidFill>
                        </a:rPr>
                        <a:t>Remaining signal</a:t>
                      </a:r>
                      <a:endParaRPr lang="en-US" sz="1600" dirty="0"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Unit 2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D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Channel</a:t>
                      </a:r>
                      <a:r>
                        <a:rPr lang="en-US" sz="1600" baseline="0" dirty="0" smtClean="0"/>
                        <a:t> 2-1</a:t>
                      </a:r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0.6%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Channel 2-2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0.03%</a:t>
                      </a:r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Channel</a:t>
                      </a:r>
                      <a:r>
                        <a:rPr lang="en-US" sz="1600" baseline="0" dirty="0" smtClean="0"/>
                        <a:t> 2-3</a:t>
                      </a:r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3%</a:t>
                      </a:r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Channel 2-4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30%</a:t>
                      </a:r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750770"/>
              </p:ext>
            </p:extLst>
          </p:nvPr>
        </p:nvGraphicFramePr>
        <p:xfrm>
          <a:off x="317495" y="2507848"/>
          <a:ext cx="2713568" cy="2433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6784"/>
                <a:gridCol w="135678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2">
                              <a:lumMod val="10000"/>
                              <a:lumOff val="90000"/>
                            </a:schemeClr>
                          </a:solidFill>
                        </a:rPr>
                        <a:t>Channel</a:t>
                      </a:r>
                      <a:endParaRPr lang="en-US" sz="1600" dirty="0"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2">
                              <a:lumMod val="10000"/>
                              <a:lumOff val="90000"/>
                            </a:schemeClr>
                          </a:solidFill>
                        </a:rPr>
                        <a:t>Remaining signal</a:t>
                      </a:r>
                      <a:endParaRPr lang="en-US" sz="1600" dirty="0"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Unit 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Channel</a:t>
                      </a:r>
                      <a:r>
                        <a:rPr lang="en-US" sz="1600" baseline="0" dirty="0" smtClean="0"/>
                        <a:t> 1-1</a:t>
                      </a:r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62%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Channel 1-2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75%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Channel</a:t>
                      </a:r>
                      <a:r>
                        <a:rPr lang="en-US" sz="1600" baseline="0" dirty="0" smtClean="0"/>
                        <a:t> 1-3</a:t>
                      </a:r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100%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Channel 1-4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100%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333386"/>
              </p:ext>
            </p:extLst>
          </p:nvPr>
        </p:nvGraphicFramePr>
        <p:xfrm>
          <a:off x="6176429" y="2507848"/>
          <a:ext cx="2713568" cy="2433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6784"/>
                <a:gridCol w="1356784"/>
              </a:tblGrid>
              <a:tr h="5737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2">
                              <a:lumMod val="10000"/>
                              <a:lumOff val="90000"/>
                            </a:schemeClr>
                          </a:solidFill>
                        </a:rPr>
                        <a:t>Channel</a:t>
                      </a:r>
                      <a:endParaRPr lang="en-US" sz="1600" dirty="0"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2">
                              <a:lumMod val="10000"/>
                              <a:lumOff val="90000"/>
                            </a:schemeClr>
                          </a:solidFill>
                        </a:rPr>
                        <a:t>Remaining signal</a:t>
                      </a:r>
                      <a:endParaRPr lang="en-US" sz="1600" dirty="0"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Unit 3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D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Channel</a:t>
                      </a:r>
                      <a:r>
                        <a:rPr lang="en-US" sz="1600" baseline="0" dirty="0" smtClean="0"/>
                        <a:t> 3-1</a:t>
                      </a:r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61%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Channel 3-2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9%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Channel</a:t>
                      </a:r>
                      <a:r>
                        <a:rPr lang="en-US" sz="1600" baseline="0" dirty="0" smtClean="0"/>
                        <a:t> 3-3</a:t>
                      </a:r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19%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Channel 3-4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71%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F2B">
                          <a:lumMod val="90000"/>
                          <a:lumOff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22289" y="5517232"/>
            <a:ext cx="3019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dirty="0" smtClean="0"/>
              <a:t>=&gt; Slow evolution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988164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0-02 at 09.51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899000"/>
            <a:ext cx="9144000" cy="4959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485900" y="4515200"/>
            <a:ext cx="1079500" cy="215900"/>
          </a:xfrm>
          <a:prstGeom prst="ellipse">
            <a:avLst/>
          </a:prstGeom>
          <a:blipFill dpi="0" rotWithShape="1">
            <a:blip r:embed="rId3">
              <a:alphaModFix amt="1600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LYRA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488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LYRA data: description</a:t>
            </a:r>
            <a:endParaRPr lang="en-US" dirty="0"/>
          </a:p>
        </p:txBody>
      </p:sp>
      <p:pic>
        <p:nvPicPr>
          <p:cNvPr id="4" name="Picture 3" descr="Screen Shot 2017-10-02 at 09.52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9000"/>
            <a:ext cx="9144000" cy="4959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540000" y="4210400"/>
            <a:ext cx="825500" cy="221900"/>
          </a:xfrm>
          <a:prstGeom prst="ellipse">
            <a:avLst/>
          </a:prstGeom>
          <a:blipFill dpi="0" rotWithShape="1">
            <a:blip r:embed="rId3">
              <a:alphaModFix amt="1600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05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Getting LYRA data: link to the data</a:t>
            </a:r>
            <a:endParaRPr lang="en-US" sz="4400" dirty="0"/>
          </a:p>
        </p:txBody>
      </p:sp>
      <p:pic>
        <p:nvPicPr>
          <p:cNvPr id="4" name="Picture 3" descr="Screen Shot 2017-10-02 at 09.52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1409700"/>
            <a:ext cx="9144000" cy="4959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597400" y="3740500"/>
            <a:ext cx="825500" cy="221900"/>
          </a:xfrm>
          <a:prstGeom prst="ellipse">
            <a:avLst/>
          </a:prstGeom>
          <a:blipFill dpi="0" rotWithShape="1">
            <a:blip r:embed="rId3">
              <a:alphaModFix amt="1600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70821" y="5931234"/>
            <a:ext cx="66095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solidFill>
                  <a:srgbClr val="800000"/>
                </a:solidFill>
              </a:rPr>
              <a:t>… </a:t>
            </a:r>
            <a:r>
              <a:rPr lang="en-US" dirty="0">
                <a:solidFill>
                  <a:srgbClr val="800000"/>
                </a:solidFill>
              </a:rPr>
              <a:t>or </a:t>
            </a:r>
            <a:endParaRPr lang="en-US" dirty="0" smtClean="0">
              <a:solidFill>
                <a:srgbClr val="8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800000"/>
                </a:solidFill>
              </a:rPr>
              <a:t>lyra_download_data</a:t>
            </a:r>
            <a:r>
              <a:rPr lang="en-US" dirty="0" smtClean="0">
                <a:solidFill>
                  <a:srgbClr val="800000"/>
                </a:solidFill>
              </a:rPr>
              <a:t> and </a:t>
            </a:r>
            <a:r>
              <a:rPr lang="en-US" dirty="0" err="1" smtClean="0">
                <a:solidFill>
                  <a:srgbClr val="800000"/>
                </a:solidFill>
              </a:rPr>
              <a:t>read_lyra</a:t>
            </a:r>
            <a:r>
              <a:rPr lang="en-US" dirty="0" smtClean="0">
                <a:solidFill>
                  <a:srgbClr val="800000"/>
                </a:solidFill>
              </a:rPr>
              <a:t>/</a:t>
            </a:r>
            <a:r>
              <a:rPr lang="en-US" dirty="0" err="1">
                <a:solidFill>
                  <a:srgbClr val="800000"/>
                </a:solidFill>
              </a:rPr>
              <a:t>read_lyrametadata</a:t>
            </a:r>
            <a:r>
              <a:rPr lang="en-US" dirty="0">
                <a:solidFill>
                  <a:srgbClr val="800000"/>
                </a:solidFill>
              </a:rPr>
              <a:t>  </a:t>
            </a:r>
            <a:r>
              <a:rPr lang="en-US" dirty="0" smtClean="0">
                <a:solidFill>
                  <a:srgbClr val="800000"/>
                </a:solidFill>
              </a:rPr>
              <a:t>in </a:t>
            </a:r>
            <a:r>
              <a:rPr lang="en-US" dirty="0" err="1" smtClean="0">
                <a:solidFill>
                  <a:srgbClr val="800000"/>
                </a:solidFill>
              </a:rPr>
              <a:t>SolarSoft</a:t>
            </a:r>
            <a:endParaRPr lang="en-US" dirty="0" smtClean="0">
              <a:solidFill>
                <a:srgbClr val="8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using </a:t>
            </a:r>
            <a:r>
              <a:rPr lang="en-US" dirty="0" err="1" smtClean="0">
                <a:solidFill>
                  <a:srgbClr val="800000"/>
                </a:solidFill>
              </a:rPr>
              <a:t>sunpy.lightcurve</a:t>
            </a:r>
            <a:r>
              <a:rPr lang="en-US" dirty="0" smtClean="0">
                <a:solidFill>
                  <a:srgbClr val="800000"/>
                </a:solidFill>
              </a:rPr>
              <a:t> in Python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329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LYRA data: </a:t>
            </a:r>
            <a:r>
              <a:rPr lang="en-US" dirty="0" err="1" smtClean="0"/>
              <a:t>quicklook</a:t>
            </a:r>
            <a:r>
              <a:rPr lang="en-US" dirty="0" smtClean="0"/>
              <a:t> viewer</a:t>
            </a:r>
            <a:endParaRPr lang="en-US" dirty="0"/>
          </a:p>
        </p:txBody>
      </p:sp>
      <p:pic>
        <p:nvPicPr>
          <p:cNvPr id="4" name="Picture 3" descr="Screen Shot 2017-10-02 at 09.52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9000"/>
            <a:ext cx="9144000" cy="4959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461000" y="5124800"/>
            <a:ext cx="825500" cy="221900"/>
          </a:xfrm>
          <a:prstGeom prst="ellipse">
            <a:avLst/>
          </a:prstGeom>
          <a:blipFill dpi="0" rotWithShape="1">
            <a:blip r:embed="rId3">
              <a:alphaModFix amt="1600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1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3613" cy="868362"/>
          </a:xfrm>
        </p:spPr>
        <p:txBody>
          <a:bodyPr/>
          <a:lstStyle/>
          <a:p>
            <a:r>
              <a:rPr lang="en-US" dirty="0" smtClean="0"/>
              <a:t>PROBA2: an ESA </a:t>
            </a:r>
            <a:r>
              <a:rPr lang="en-US" dirty="0" err="1" smtClean="0"/>
              <a:t>microsat</a:t>
            </a:r>
            <a:endParaRPr lang="en-US" dirty="0" smtClean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41301" y="4403587"/>
            <a:ext cx="5778499" cy="1755913"/>
          </a:xfrm>
        </p:spPr>
        <p:txBody>
          <a:bodyPr>
            <a:noAutofit/>
          </a:bodyPr>
          <a:lstStyle/>
          <a:p>
            <a:r>
              <a:rPr lang="en-US" sz="1800" dirty="0"/>
              <a:t>L</a:t>
            </a:r>
            <a:r>
              <a:rPr lang="en-US" sz="1800" dirty="0" smtClean="0"/>
              <a:t>aunched on November 9, 2009</a:t>
            </a:r>
          </a:p>
          <a:p>
            <a:r>
              <a:rPr lang="en-US" sz="1800" dirty="0" smtClean="0"/>
              <a:t>17 technology demonstrators + 4 scientific instruments</a:t>
            </a:r>
          </a:p>
          <a:p>
            <a:r>
              <a:rPr lang="en-US" sz="1800" dirty="0" smtClean="0"/>
              <a:t>LYRA first light on January 6, 2010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Mission currently founded till end 2012. Extension procedure is on-going.</a:t>
            </a:r>
            <a:endParaRPr lang="en-US" sz="1800" dirty="0" smtClean="0"/>
          </a:p>
        </p:txBody>
      </p:sp>
      <p:pic>
        <p:nvPicPr>
          <p:cNvPr id="1843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461" y="1455769"/>
            <a:ext cx="3756440" cy="281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436" name="Straight Arrow Connector 5"/>
          <p:cNvCxnSpPr>
            <a:cxnSpLocks noChangeShapeType="1"/>
          </p:cNvCxnSpPr>
          <p:nvPr/>
        </p:nvCxnSpPr>
        <p:spPr bwMode="auto">
          <a:xfrm flipV="1">
            <a:off x="3086100" y="2514602"/>
            <a:ext cx="2857500" cy="538920"/>
          </a:xfrm>
          <a:prstGeom prst="straightConnector1">
            <a:avLst/>
          </a:prstGeom>
          <a:noFill/>
          <a:ln w="34925">
            <a:solidFill>
              <a:srgbClr val="FF0000"/>
            </a:solidFill>
            <a:round/>
            <a:headEnd/>
            <a:tailEnd type="stealth" w="lg" len="lg"/>
          </a:ln>
        </p:spPr>
      </p:cxnSp>
      <p:cxnSp>
        <p:nvCxnSpPr>
          <p:cNvPr id="18437" name="Straight Arrow Connector 6"/>
          <p:cNvCxnSpPr>
            <a:cxnSpLocks noChangeShapeType="1"/>
          </p:cNvCxnSpPr>
          <p:nvPr/>
        </p:nvCxnSpPr>
        <p:spPr bwMode="auto">
          <a:xfrm>
            <a:off x="3086100" y="3302000"/>
            <a:ext cx="2933700" cy="1231900"/>
          </a:xfrm>
          <a:prstGeom prst="straightConnector1">
            <a:avLst/>
          </a:prstGeom>
          <a:noFill/>
          <a:ln w="34925">
            <a:solidFill>
              <a:srgbClr val="FF0000"/>
            </a:solidFill>
            <a:round/>
            <a:headEnd/>
            <a:tailEnd type="stealth" w="lg" len="lg"/>
          </a:ln>
        </p:spPr>
      </p:cxnSp>
      <p:sp>
        <p:nvSpPr>
          <p:cNvPr id="18438" name="TextBox 8"/>
          <p:cNvSpPr txBox="1">
            <a:spLocks noChangeArrowheads="1"/>
          </p:cNvSpPr>
          <p:nvPr/>
        </p:nvSpPr>
        <p:spPr bwMode="auto">
          <a:xfrm>
            <a:off x="7086600" y="1223963"/>
            <a:ext cx="7745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LYRA</a:t>
            </a:r>
          </a:p>
        </p:txBody>
      </p:sp>
      <p:sp>
        <p:nvSpPr>
          <p:cNvPr id="18439" name="TextBox 10"/>
          <p:cNvSpPr txBox="1">
            <a:spLocks noChangeArrowheads="1"/>
          </p:cNvSpPr>
          <p:nvPr/>
        </p:nvSpPr>
        <p:spPr bwMode="auto">
          <a:xfrm>
            <a:off x="7086600" y="3848100"/>
            <a:ext cx="860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564A17"/>
                </a:solidFill>
              </a:rPr>
              <a:t>SWAP</a:t>
            </a:r>
          </a:p>
        </p:txBody>
      </p:sp>
      <p:pic>
        <p:nvPicPr>
          <p:cNvPr id="18440" name="Picture 17" descr="CIMG0079.JPG"/>
          <p:cNvPicPr>
            <a:picLocks noChangeAspect="1"/>
          </p:cNvPicPr>
          <p:nvPr/>
        </p:nvPicPr>
        <p:blipFill>
          <a:blip r:embed="rId3"/>
          <a:srcRect l="5859"/>
          <a:stretch>
            <a:fillRect/>
          </a:stretch>
        </p:blipFill>
        <p:spPr bwMode="auto">
          <a:xfrm>
            <a:off x="6324600" y="1711325"/>
            <a:ext cx="220345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20" descr="IMG_0053_copy-51ad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4294188"/>
            <a:ext cx="228600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</a:t>
            </a:r>
            <a:r>
              <a:rPr lang="en-US" dirty="0" err="1" smtClean="0"/>
              <a:t>uicklook</a:t>
            </a:r>
            <a:r>
              <a:rPr lang="en-US" dirty="0" smtClean="0"/>
              <a:t> viewer: nominal data</a:t>
            </a:r>
            <a:endParaRPr lang="en-US" dirty="0"/>
          </a:p>
        </p:txBody>
      </p:sp>
      <p:pic>
        <p:nvPicPr>
          <p:cNvPr id="3" name="Picture 2" descr="Screen Shot 2017-10-02 at 10.02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714500"/>
            <a:ext cx="9144000" cy="49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53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</a:t>
            </a:r>
            <a:r>
              <a:rPr lang="en-US" dirty="0" err="1" smtClean="0"/>
              <a:t>uicklook</a:t>
            </a:r>
            <a:r>
              <a:rPr lang="en-US" dirty="0" smtClean="0"/>
              <a:t> viewer: backup </a:t>
            </a:r>
            <a:r>
              <a:rPr lang="en-US" dirty="0" err="1" smtClean="0"/>
              <a:t>uncalibrated</a:t>
            </a:r>
            <a:r>
              <a:rPr lang="en-US" dirty="0" smtClean="0"/>
              <a:t> data</a:t>
            </a:r>
            <a:endParaRPr lang="en-US" dirty="0"/>
          </a:p>
        </p:txBody>
      </p:sp>
      <p:pic>
        <p:nvPicPr>
          <p:cNvPr id="4" name="Picture 3" descr="Screen Shot 2017-10-02 at 10.01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7200"/>
            <a:ext cx="9144000" cy="4959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416800" y="2603500"/>
            <a:ext cx="1079500" cy="215900"/>
          </a:xfrm>
          <a:prstGeom prst="ellipse">
            <a:avLst/>
          </a:prstGeom>
          <a:blipFill dpi="0" rotWithShape="1">
            <a:blip r:embed="rId3">
              <a:alphaModFix amt="1600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9400" y="2647950"/>
            <a:ext cx="1079500" cy="215900"/>
          </a:xfrm>
          <a:prstGeom prst="ellipse">
            <a:avLst/>
          </a:prstGeom>
          <a:blipFill dpi="0" rotWithShape="1">
            <a:blip r:embed="rId3">
              <a:alphaModFix amt="1600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4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0-02 at 09.51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701800"/>
            <a:ext cx="9144000" cy="4959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25600" y="4546600"/>
            <a:ext cx="1079500" cy="215900"/>
          </a:xfrm>
          <a:prstGeom prst="ellipse">
            <a:avLst/>
          </a:prstGeom>
          <a:blipFill dpi="0" rotWithShape="1">
            <a:blip r:embed="rId3">
              <a:alphaModFix amt="1600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LYRA data: </a:t>
            </a:r>
            <a:r>
              <a:rPr lang="en-US" dirty="0" err="1" smtClean="0"/>
              <a:t>SolarSoft</a:t>
            </a:r>
            <a:r>
              <a:rPr lang="en-US" dirty="0" smtClean="0"/>
              <a:t> and </a:t>
            </a:r>
            <a:r>
              <a:rPr lang="en-US" dirty="0" err="1" smtClean="0"/>
              <a:t>SunPy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354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10-02 at 10.06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900"/>
            <a:ext cx="9144000" cy="4959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603500" y="5715000"/>
            <a:ext cx="1346200" cy="381000"/>
          </a:xfrm>
          <a:prstGeom prst="ellipse">
            <a:avLst/>
          </a:prstGeom>
          <a:blipFill dpi="0" rotWithShape="1">
            <a:blip r:embed="rId3">
              <a:alphaModFix amt="1600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LYRA data: </a:t>
            </a:r>
            <a:r>
              <a:rPr lang="en-US" dirty="0" err="1" smtClean="0"/>
              <a:t>SolarSoft</a:t>
            </a:r>
            <a:r>
              <a:rPr lang="en-US" dirty="0" smtClean="0"/>
              <a:t> and </a:t>
            </a:r>
            <a:r>
              <a:rPr lang="en-US" dirty="0" err="1" smtClean="0"/>
              <a:t>SunPy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55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0-02 at 09.51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701800"/>
            <a:ext cx="9144000" cy="4959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524000" y="4330700"/>
            <a:ext cx="1079500" cy="215900"/>
          </a:xfrm>
          <a:prstGeom prst="ellipse">
            <a:avLst/>
          </a:prstGeom>
          <a:blipFill dpi="0" rotWithShape="1">
            <a:blip r:embed="rId3">
              <a:alphaModFix amt="1600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LYRA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6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LYRA events</a:t>
            </a:r>
          </a:p>
        </p:txBody>
      </p:sp>
      <p:pic>
        <p:nvPicPr>
          <p:cNvPr id="4" name="Picture 3" descr="Screen Shot 2017-10-02 at 09.52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9000"/>
            <a:ext cx="9144000" cy="4959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882900" y="4820000"/>
            <a:ext cx="1193800" cy="221900"/>
          </a:xfrm>
          <a:prstGeom prst="ellipse">
            <a:avLst/>
          </a:prstGeom>
          <a:blipFill dpi="0" rotWithShape="1">
            <a:blip r:embed="rId3">
              <a:alphaModFix amt="1600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85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0-02 at 10.05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300"/>
            <a:ext cx="9144000" cy="4959000"/>
          </a:xfrm>
          <a:prstGeom prst="rect">
            <a:avLst/>
          </a:prstGeom>
        </p:spPr>
      </p:pic>
      <p:sp>
        <p:nvSpPr>
          <p:cNvPr id="3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LYRA events</a:t>
            </a:r>
          </a:p>
        </p:txBody>
      </p:sp>
      <p:sp>
        <p:nvSpPr>
          <p:cNvPr id="5" name="Oval 4"/>
          <p:cNvSpPr/>
          <p:nvPr/>
        </p:nvSpPr>
        <p:spPr>
          <a:xfrm>
            <a:off x="2616200" y="4582050"/>
            <a:ext cx="889000" cy="228600"/>
          </a:xfrm>
          <a:prstGeom prst="ellipse">
            <a:avLst/>
          </a:prstGeom>
          <a:blipFill dpi="0" rotWithShape="1">
            <a:blip r:embed="rId3">
              <a:alphaModFix amt="1600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78100" y="4785250"/>
            <a:ext cx="927100" cy="221900"/>
          </a:xfrm>
          <a:prstGeom prst="ellipse">
            <a:avLst/>
          </a:prstGeom>
          <a:blipFill dpi="0" rotWithShape="1">
            <a:blip r:embed="rId3">
              <a:alphaModFix amt="1600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92300" y="6285634"/>
            <a:ext cx="594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solidFill>
                  <a:srgbClr val="800000"/>
                </a:solidFill>
              </a:rPr>
              <a:t>… </a:t>
            </a:r>
            <a:r>
              <a:rPr lang="en-US" dirty="0" smtClean="0">
                <a:solidFill>
                  <a:srgbClr val="800000"/>
                </a:solidFill>
              </a:rPr>
              <a:t>or </a:t>
            </a:r>
            <a:r>
              <a:rPr lang="en-US" dirty="0" err="1" smtClean="0">
                <a:solidFill>
                  <a:srgbClr val="800000"/>
                </a:solidFill>
              </a:rPr>
              <a:t>lyra_download_events</a:t>
            </a:r>
            <a:r>
              <a:rPr lang="en-US" dirty="0">
                <a:solidFill>
                  <a:srgbClr val="800000"/>
                </a:solidFill>
              </a:rPr>
              <a:t> and </a:t>
            </a:r>
            <a:r>
              <a:rPr lang="en-US" dirty="0" err="1" smtClean="0">
                <a:solidFill>
                  <a:srgbClr val="800000"/>
                </a:solidFill>
              </a:rPr>
              <a:t>lyra_remove_event</a:t>
            </a:r>
            <a:r>
              <a:rPr lang="en-US" dirty="0" smtClean="0">
                <a:solidFill>
                  <a:srgbClr val="800000"/>
                </a:solidFill>
              </a:rPr>
              <a:t> in </a:t>
            </a:r>
            <a:r>
              <a:rPr lang="en-US" dirty="0" err="1" smtClean="0">
                <a:solidFill>
                  <a:srgbClr val="800000"/>
                </a:solidFill>
              </a:rPr>
              <a:t>SolarSoft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9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0-02 at 09.51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899000"/>
            <a:ext cx="9144000" cy="4959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626100" y="2483200"/>
            <a:ext cx="1079500" cy="215900"/>
          </a:xfrm>
          <a:prstGeom prst="ellipse">
            <a:avLst/>
          </a:prstGeom>
          <a:blipFill dpi="0" rotWithShape="1">
            <a:blip r:embed="rId3">
              <a:alphaModFix amt="1600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579438"/>
            <a:ext cx="7313613" cy="868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Space weather monitoring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354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7-11 at 15.03.25.png"/>
          <p:cNvPicPr>
            <a:picLocks noChangeAspect="1"/>
          </p:cNvPicPr>
          <p:nvPr/>
        </p:nvPicPr>
        <p:blipFill>
          <a:blip r:embed="rId2"/>
          <a:srcRect l="5139" r="6667"/>
          <a:stretch>
            <a:fillRect/>
          </a:stretch>
        </p:blipFill>
        <p:spPr>
          <a:xfrm>
            <a:off x="165100" y="1611249"/>
            <a:ext cx="8786117" cy="5246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weather monitoring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0-02 at 09.51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0"/>
            <a:ext cx="9144000" cy="4959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384300" y="4737100"/>
            <a:ext cx="1079500" cy="215900"/>
          </a:xfrm>
          <a:prstGeom prst="ellipse">
            <a:avLst/>
          </a:prstGeom>
          <a:blipFill dpi="0" rotWithShape="1">
            <a:blip r:embed="rId3">
              <a:alphaModFix amt="16000"/>
              <a:duotone>
                <a:schemeClr val="accent1">
                  <a:shade val="30000"/>
                  <a:satMod val="150000"/>
                </a:schemeClr>
                <a:schemeClr val="accent1">
                  <a:alpha val="10000"/>
                  <a:satMod val="120000"/>
                </a:schemeClr>
              </a:duotone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Terms of use and acknowledgment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354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>
            <a:grpSpLocks noChangeAspect="1"/>
          </p:cNvGrpSpPr>
          <p:nvPr/>
        </p:nvGrpSpPr>
        <p:grpSpPr bwMode="auto">
          <a:xfrm>
            <a:off x="5181600" y="1670050"/>
            <a:ext cx="3505200" cy="4578350"/>
            <a:chOff x="0" y="0"/>
            <a:chExt cx="3240" cy="4232"/>
          </a:xfrm>
        </p:grpSpPr>
        <p:pic>
          <p:nvPicPr>
            <p:cNvPr id="19462" name="Picture 2"/>
            <p:cNvPicPr>
              <a:picLocks noChangeAspect="1" noChangeArrowheads="1"/>
            </p:cNvPicPr>
            <p:nvPr/>
          </p:nvPicPr>
          <p:blipFill>
            <a:blip r:embed="rId2"/>
            <a:srcRect l="11945" r="11945"/>
            <a:stretch>
              <a:fillRect/>
            </a:stretch>
          </p:blipFill>
          <p:spPr bwMode="auto">
            <a:xfrm>
              <a:off x="40" y="40"/>
              <a:ext cx="3160" cy="4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9463" name="Picture 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3240" cy="42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946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PROBA2 orbit</a:t>
            </a:r>
          </a:p>
        </p:txBody>
      </p:sp>
      <p:sp>
        <p:nvSpPr>
          <p:cNvPr id="19461" name="Content Placeholder 10"/>
          <p:cNvSpPr>
            <a:spLocks noGrp="1"/>
          </p:cNvSpPr>
          <p:nvPr>
            <p:ph idx="1"/>
          </p:nvPr>
        </p:nvSpPr>
        <p:spPr>
          <a:xfrm>
            <a:off x="457200" y="1587500"/>
            <a:ext cx="4267200" cy="4648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B8B8B8"/>
              </a:buClr>
              <a:buSzPct val="80000"/>
              <a:buFont typeface="Wingdings" charset="2"/>
              <a:buNone/>
            </a:pPr>
            <a:r>
              <a:rPr lang="en-US" sz="2400" dirty="0">
                <a:solidFill>
                  <a:schemeClr val="tx1"/>
                </a:solidFill>
              </a:rPr>
              <a:t>PROBA2 orbit:</a:t>
            </a:r>
          </a:p>
          <a:p>
            <a:pPr eaLnBrk="1" hangingPunct="1">
              <a:lnSpc>
                <a:spcPct val="80000"/>
              </a:lnSpc>
              <a:buClr>
                <a:srgbClr val="B8B8B8"/>
              </a:buClr>
              <a:buSzPct val="80000"/>
            </a:pPr>
            <a:r>
              <a:rPr lang="en-US" sz="2400" dirty="0" err="1">
                <a:solidFill>
                  <a:schemeClr val="tx1"/>
                </a:solidFill>
              </a:rPr>
              <a:t>Heliosynchronous</a:t>
            </a:r>
            <a:endParaRPr lang="en-US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B8B8B8"/>
              </a:buClr>
              <a:buSzPct val="80000"/>
            </a:pPr>
            <a:r>
              <a:rPr lang="en-US" sz="2400" dirty="0">
                <a:solidFill>
                  <a:schemeClr val="tx1"/>
                </a:solidFill>
              </a:rPr>
              <a:t>Polar </a:t>
            </a:r>
          </a:p>
          <a:p>
            <a:pPr eaLnBrk="1" hangingPunct="1">
              <a:lnSpc>
                <a:spcPct val="80000"/>
              </a:lnSpc>
              <a:buClr>
                <a:srgbClr val="B8B8B8"/>
              </a:buClr>
              <a:buSzPct val="80000"/>
            </a:pPr>
            <a:r>
              <a:rPr lang="en-US" sz="2400" dirty="0">
                <a:solidFill>
                  <a:schemeClr val="tx1"/>
                </a:solidFill>
              </a:rPr>
              <a:t>Dawn-dusk </a:t>
            </a:r>
          </a:p>
          <a:p>
            <a:pPr eaLnBrk="1" hangingPunct="1">
              <a:lnSpc>
                <a:spcPct val="80000"/>
              </a:lnSpc>
              <a:buClr>
                <a:srgbClr val="B8B8B8"/>
              </a:buClr>
              <a:buSzPct val="80000"/>
            </a:pPr>
            <a:r>
              <a:rPr lang="en-US" sz="2400" dirty="0">
                <a:solidFill>
                  <a:schemeClr val="tx1"/>
                </a:solidFill>
              </a:rPr>
              <a:t>725 km altitude</a:t>
            </a:r>
          </a:p>
          <a:p>
            <a:pPr eaLnBrk="1" hangingPunct="1">
              <a:lnSpc>
                <a:spcPct val="80000"/>
              </a:lnSpc>
              <a:buClr>
                <a:srgbClr val="B8B8B8"/>
              </a:buClr>
              <a:buSzPct val="80000"/>
            </a:pPr>
            <a:r>
              <a:rPr lang="en-US" sz="2400" dirty="0">
                <a:solidFill>
                  <a:schemeClr val="tx1"/>
                </a:solidFill>
              </a:rPr>
              <a:t>Duration of 100 min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B8B8B8"/>
              </a:buClr>
              <a:buSzPct val="80000"/>
            </a:pPr>
            <a:r>
              <a:rPr lang="en-US" sz="2400" dirty="0" smtClean="0">
                <a:solidFill>
                  <a:schemeClr val="tx1"/>
                </a:solidFill>
              </a:rPr>
              <a:t>Occultation season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  <a:buClr>
                <a:srgbClr val="B8B8B8"/>
              </a:buClr>
              <a:buSzPct val="80000"/>
            </a:pPr>
            <a:r>
              <a:rPr lang="en-US" sz="2000" dirty="0" smtClean="0">
                <a:solidFill>
                  <a:schemeClr val="tx1"/>
                </a:solidFill>
              </a:rPr>
              <a:t>From October</a:t>
            </a:r>
            <a:r>
              <a:rPr lang="en-US" sz="2000" dirty="0" smtClean="0"/>
              <a:t> to </a:t>
            </a:r>
            <a:r>
              <a:rPr lang="en-US" sz="2000" dirty="0" smtClean="0">
                <a:solidFill>
                  <a:schemeClr val="tx1"/>
                </a:solidFill>
              </a:rPr>
              <a:t>February</a:t>
            </a:r>
          </a:p>
          <a:p>
            <a:pPr lvl="1" eaLnBrk="1" hangingPunct="1">
              <a:lnSpc>
                <a:spcPct val="80000"/>
              </a:lnSpc>
              <a:buClr>
                <a:srgbClr val="B8B8B8"/>
              </a:buClr>
              <a:buSzPct val="80000"/>
            </a:pPr>
            <a:r>
              <a:rPr lang="en-US" sz="2000" dirty="0" smtClean="0">
                <a:solidFill>
                  <a:schemeClr val="tx1"/>
                </a:solidFill>
              </a:rPr>
              <a:t>Maximum </a:t>
            </a:r>
            <a:r>
              <a:rPr lang="en-US" sz="2000" dirty="0">
                <a:solidFill>
                  <a:schemeClr val="tx1"/>
                </a:solidFill>
              </a:rPr>
              <a:t>duration</a:t>
            </a:r>
            <a:r>
              <a:rPr lang="en-US" sz="2000" dirty="0" smtClean="0">
                <a:solidFill>
                  <a:schemeClr val="tx1"/>
                </a:solidFill>
              </a:rPr>
              <a:t> 20 </a:t>
            </a:r>
            <a:r>
              <a:rPr lang="en-US" sz="2000" dirty="0">
                <a:solidFill>
                  <a:schemeClr val="tx1"/>
                </a:solidFill>
              </a:rPr>
              <a:t>min per orbit</a:t>
            </a:r>
          </a:p>
          <a:p>
            <a:pPr eaLnBrk="1" hangingPunct="1"/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LYRA highlights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406901" y="1417638"/>
            <a:ext cx="4737100" cy="507206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3 redundant units </a:t>
            </a:r>
            <a:r>
              <a:rPr lang="en-US" dirty="0" smtClean="0"/>
              <a:t>protected by independent covers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4 broad-band channels</a:t>
            </a:r>
          </a:p>
          <a:p>
            <a:r>
              <a:rPr lang="en-US" dirty="0" smtClean="0"/>
              <a:t>High acquisition cadence: </a:t>
            </a:r>
            <a:r>
              <a:rPr lang="en-US" b="1" dirty="0" smtClean="0">
                <a:solidFill>
                  <a:srgbClr val="800000"/>
                </a:solidFill>
              </a:rPr>
              <a:t>nominally 20Hz</a:t>
            </a:r>
          </a:p>
          <a:p>
            <a:r>
              <a:rPr lang="en-US" dirty="0" smtClean="0"/>
              <a:t>3 types of detectors:</a:t>
            </a:r>
          </a:p>
          <a:p>
            <a:pPr lvl="1"/>
            <a:r>
              <a:rPr lang="en-US" dirty="0" smtClean="0"/>
              <a:t>Standard silicon </a:t>
            </a:r>
          </a:p>
          <a:p>
            <a:pPr lvl="1"/>
            <a:r>
              <a:rPr lang="en-US" dirty="0" smtClean="0"/>
              <a:t>2 types of </a:t>
            </a:r>
            <a:r>
              <a:rPr lang="en-US" b="1" dirty="0" smtClean="0">
                <a:solidFill>
                  <a:srgbClr val="800000"/>
                </a:solidFill>
              </a:rPr>
              <a:t>diamond detectors</a:t>
            </a:r>
            <a:r>
              <a:rPr lang="en-US" dirty="0" smtClean="0"/>
              <a:t>: MSM and PIN</a:t>
            </a:r>
          </a:p>
          <a:p>
            <a:pPr lvl="2"/>
            <a:r>
              <a:rPr lang="en-US" dirty="0" smtClean="0"/>
              <a:t>radiation resistant</a:t>
            </a:r>
          </a:p>
          <a:p>
            <a:pPr lvl="2"/>
            <a:r>
              <a:rPr lang="en-US" dirty="0"/>
              <a:t>b</a:t>
            </a:r>
            <a:r>
              <a:rPr lang="en-US" dirty="0" smtClean="0"/>
              <a:t>lind to radiation &gt; 300nm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Calibration </a:t>
            </a:r>
            <a:r>
              <a:rPr lang="en-US" b="1" dirty="0" err="1" smtClean="0">
                <a:solidFill>
                  <a:srgbClr val="800000"/>
                </a:solidFill>
              </a:rPr>
              <a:t>LEDs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dirty="0" err="1" smtClean="0"/>
              <a:t>withλof</a:t>
            </a:r>
            <a:r>
              <a:rPr lang="en-US" dirty="0" smtClean="0"/>
              <a:t> 370 and </a:t>
            </a:r>
            <a:r>
              <a:rPr lang="en-US" dirty="0" smtClean="0">
                <a:solidFill>
                  <a:srgbClr val="000000"/>
                </a:solidFill>
              </a:rPr>
              <a:t>465 nm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9460" name="Picture 4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038" y="1447800"/>
            <a:ext cx="3459162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3"/>
          <p:cNvPicPr>
            <a:picLocks noChangeAspect="1"/>
          </p:cNvPicPr>
          <p:nvPr/>
        </p:nvPicPr>
        <p:blipFill>
          <a:blip r:embed="rId4"/>
          <a:srcRect l="3611" t="14931" r="5000" b="13958"/>
          <a:stretch>
            <a:fillRect/>
          </a:stretch>
        </p:blipFill>
        <p:spPr bwMode="auto">
          <a:xfrm>
            <a:off x="177800" y="4329043"/>
            <a:ext cx="41783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3734" y="274638"/>
            <a:ext cx="8229600" cy="1143000"/>
          </a:xfrm>
        </p:spPr>
        <p:txBody>
          <a:bodyPr/>
          <a:lstStyle/>
          <a:p>
            <a:r>
              <a:rPr lang="en-US" dirty="0" smtClean="0"/>
              <a:t>Details of LYRA channels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4184192" y="2064140"/>
            <a:ext cx="1022971" cy="21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57200" y="1317262"/>
          <a:ext cx="3273541" cy="2026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354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Channel 1</a:t>
                      </a:r>
                      <a:r>
                        <a:rPr lang="en-US" baseline="0" dirty="0" smtClean="0"/>
                        <a:t> – Lyman alpha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120-123 nm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Purity</a:t>
                      </a:r>
                      <a:r>
                        <a:rPr lang="en-US" baseline="0" dirty="0" smtClean="0"/>
                        <a:t> : ∼25%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57200" y="4672172"/>
          <a:ext cx="3273541" cy="2026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354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Channel 2</a:t>
                      </a:r>
                      <a:r>
                        <a:rPr lang="en-US" baseline="0" dirty="0" smtClean="0"/>
                        <a:t> – Herzberg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190-222 nm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Purity</a:t>
                      </a:r>
                      <a:r>
                        <a:rPr lang="en-US" baseline="0" dirty="0" smtClean="0"/>
                        <a:t> : ∼95%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773458" y="2560221"/>
          <a:ext cx="2651112" cy="67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704"/>
                <a:gridCol w="883704"/>
                <a:gridCol w="883704"/>
              </a:tblGrid>
              <a:tr h="2864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Unit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Unit 2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8763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Unit 3</a:t>
                      </a:r>
                      <a:endParaRPr lang="en-US" sz="1600" dirty="0"/>
                    </a:p>
                  </a:txBody>
                  <a:tcPr/>
                </a:tc>
              </a:tr>
              <a:tr h="2924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MSM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MSM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773458" y="5915131"/>
          <a:ext cx="2651112" cy="67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704"/>
                <a:gridCol w="883704"/>
                <a:gridCol w="883704"/>
              </a:tblGrid>
              <a:tr h="2864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Unit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Unit 2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8763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Unit 3</a:t>
                      </a:r>
                      <a:endParaRPr lang="en-US" sz="1600" dirty="0"/>
                    </a:p>
                  </a:txBody>
                  <a:tcPr/>
                </a:tc>
              </a:tr>
              <a:tr h="2924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PIN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634951" y="1356262"/>
          <a:ext cx="3273541" cy="2026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354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Channel 3</a:t>
                      </a:r>
                      <a:r>
                        <a:rPr lang="en-US" baseline="0" dirty="0" smtClean="0"/>
                        <a:t> – </a:t>
                      </a:r>
                      <a:r>
                        <a:rPr lang="en-US" baseline="0" dirty="0" err="1" smtClean="0"/>
                        <a:t>Aluminium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17-80 nm + &lt; 5nm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Purity</a:t>
                      </a:r>
                      <a:r>
                        <a:rPr lang="en-US" baseline="0" dirty="0" smtClean="0"/>
                        <a:t> : ∼97%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5634951" y="4711172"/>
          <a:ext cx="3273541" cy="2026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354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Channel 4</a:t>
                      </a:r>
                      <a:r>
                        <a:rPr lang="en-US" baseline="0" dirty="0" smtClean="0"/>
                        <a:t> – Zirconium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6-20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nm + &lt; 2nm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Purity</a:t>
                      </a:r>
                      <a:r>
                        <a:rPr lang="en-US" baseline="0" dirty="0" smtClean="0"/>
                        <a:t> : ∼95%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5951209" y="2599221"/>
          <a:ext cx="2651112" cy="67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704"/>
                <a:gridCol w="883704"/>
                <a:gridCol w="883704"/>
              </a:tblGrid>
              <a:tr h="2864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Unit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Unit 2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8763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Unit 3</a:t>
                      </a:r>
                      <a:endParaRPr lang="en-US" sz="1600" dirty="0"/>
                    </a:p>
                  </a:txBody>
                  <a:tcPr/>
                </a:tc>
              </a:tr>
              <a:tr h="2924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MSM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MSM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5951209" y="5954131"/>
          <a:ext cx="2651112" cy="67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704"/>
                <a:gridCol w="883704"/>
                <a:gridCol w="883704"/>
              </a:tblGrid>
              <a:tr h="2864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Unit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Unit 2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8763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Unit 3</a:t>
                      </a:r>
                      <a:endParaRPr lang="en-US" sz="1600" dirty="0"/>
                    </a:p>
                  </a:txBody>
                  <a:tcPr/>
                </a:tc>
              </a:tr>
              <a:tr h="2924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MSM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2" name="Straight Connector 21"/>
          <p:cNvCxnSpPr/>
          <p:nvPr/>
        </p:nvCxnSpPr>
        <p:spPr>
          <a:xfrm rot="5400000">
            <a:off x="4186318" y="5914068"/>
            <a:ext cx="1022971" cy="21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IMG0068.JPG"/>
          <p:cNvPicPr>
            <a:picLocks noChangeAspect="1"/>
          </p:cNvPicPr>
          <p:nvPr/>
        </p:nvPicPr>
        <p:blipFill>
          <a:blip r:embed="rId3"/>
          <a:srcRect l="19481" r="14540" b="19383"/>
          <a:stretch>
            <a:fillRect/>
          </a:stretch>
        </p:blipFill>
        <p:spPr>
          <a:xfrm flipH="1" flipV="1">
            <a:off x="3593252" y="3008901"/>
            <a:ext cx="2211230" cy="2026383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031907" y="4025779"/>
            <a:ext cx="1814342" cy="113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502594" y="4014439"/>
            <a:ext cx="1814342" cy="113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response_20100206_ch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724400"/>
            <a:ext cx="3593952" cy="2158200"/>
          </a:xfrm>
          <a:prstGeom prst="rect">
            <a:avLst/>
          </a:prstGeom>
        </p:spPr>
      </p:pic>
      <p:pic>
        <p:nvPicPr>
          <p:cNvPr id="20" name="Picture 19" descr="response_20100206_ch2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248" y="2032800"/>
            <a:ext cx="3593952" cy="2158200"/>
          </a:xfrm>
          <a:prstGeom prst="rect">
            <a:avLst/>
          </a:prstGeom>
        </p:spPr>
      </p:pic>
      <p:pic>
        <p:nvPicPr>
          <p:cNvPr id="19" name="Picture 18" descr="response_20100206_ch2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448" y="4699800"/>
            <a:ext cx="3593952" cy="2158200"/>
          </a:xfrm>
          <a:prstGeom prst="rect">
            <a:avLst/>
          </a:prstGeom>
        </p:spPr>
      </p:pic>
      <p:pic>
        <p:nvPicPr>
          <p:cNvPr id="18" name="Picture 17" descr="response_20100206_ch2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448" y="1981200"/>
            <a:ext cx="3593952" cy="21582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457200"/>
            <a:ext cx="8001000" cy="1143000"/>
          </a:xfrm>
        </p:spPr>
        <p:txBody>
          <a:bodyPr/>
          <a:lstStyle/>
          <a:p>
            <a:r>
              <a:rPr lang="en-US" sz="3600" dirty="0" smtClean="0"/>
              <a:t>LYRA channels convolved with quiet Sun spectrum</a:t>
            </a:r>
            <a:endParaRPr lang="en-US" sz="3600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4123717" y="2907436"/>
            <a:ext cx="1022971" cy="21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4101653" y="5881413"/>
            <a:ext cx="1022971" cy="21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IMG0068.JPG"/>
          <p:cNvPicPr>
            <a:picLocks noChangeAspect="1"/>
          </p:cNvPicPr>
          <p:nvPr/>
        </p:nvPicPr>
        <p:blipFill>
          <a:blip r:embed="rId7"/>
          <a:srcRect l="19481" r="14540" b="19383"/>
          <a:stretch>
            <a:fillRect/>
          </a:stretch>
        </p:blipFill>
        <p:spPr>
          <a:xfrm flipH="1" flipV="1">
            <a:off x="3961130" y="3847310"/>
            <a:ext cx="1372870" cy="125809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288300" y="4179660"/>
            <a:ext cx="1814342" cy="113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095669" y="4255860"/>
            <a:ext cx="1814342" cy="113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37705" y="1524000"/>
            <a:ext cx="25155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Channel 1 – Lyman alpha</a:t>
            </a:r>
          </a:p>
          <a:p>
            <a:pPr algn="ctr"/>
            <a:r>
              <a:rPr lang="en-US" sz="1600" dirty="0" smtClean="0"/>
              <a:t>120-123 nm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855481" y="1524000"/>
            <a:ext cx="229471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Channel 3 – </a:t>
            </a:r>
            <a:r>
              <a:rPr lang="en-US" sz="1600" dirty="0" err="1" smtClean="0"/>
              <a:t>Aluminium</a:t>
            </a:r>
            <a:endParaRPr lang="en-US" sz="1600" dirty="0" smtClean="0"/>
          </a:p>
          <a:p>
            <a:pPr algn="ctr"/>
            <a:r>
              <a:rPr lang="en-US" sz="1600" dirty="0" smtClean="0"/>
              <a:t>17-80 nm + &lt; 5nm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1099408" y="4215824"/>
            <a:ext cx="219212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Channel 2 – Herzberg</a:t>
            </a:r>
          </a:p>
          <a:p>
            <a:pPr algn="ctr"/>
            <a:r>
              <a:rPr lang="en-US" sz="1600" dirty="0" smtClean="0"/>
              <a:t>190-222 nm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5878374" y="4267200"/>
            <a:ext cx="224893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Channel 4 – Zirconium</a:t>
            </a:r>
          </a:p>
          <a:p>
            <a:pPr algn="ctr"/>
            <a:r>
              <a:rPr lang="en-US" sz="1600" dirty="0" smtClean="0"/>
              <a:t>6-20 nm + &lt; 2nm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59199366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Filter + detector combined </a:t>
            </a:r>
            <a:r>
              <a:rPr lang="en-US" sz="3600" dirty="0" err="1" smtClean="0"/>
              <a:t>responsivity</a:t>
            </a:r>
            <a:endParaRPr lang="en-US" sz="3600" dirty="0"/>
          </a:p>
        </p:txBody>
      </p:sp>
      <p:pic>
        <p:nvPicPr>
          <p:cNvPr id="9" name="Picture 8" descr="Screen Shot 2011-10-24 at 09.15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0" y="4095612"/>
            <a:ext cx="4559300" cy="2552700"/>
          </a:xfrm>
          <a:prstGeom prst="rect">
            <a:avLst/>
          </a:prstGeom>
        </p:spPr>
      </p:pic>
      <p:pic>
        <p:nvPicPr>
          <p:cNvPr id="10" name="Picture 9" descr="Screen Shot 2011-10-24 at 09.11.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000" y="1416362"/>
            <a:ext cx="4533900" cy="2584450"/>
          </a:xfrm>
          <a:prstGeom prst="rect">
            <a:avLst/>
          </a:prstGeom>
        </p:spPr>
      </p:pic>
      <p:pic>
        <p:nvPicPr>
          <p:cNvPr id="11" name="Picture 10" descr="Screen Shot 2011-10-24 at 09.02.28.png"/>
          <p:cNvPicPr>
            <a:picLocks noChangeAspect="1"/>
          </p:cNvPicPr>
          <p:nvPr/>
        </p:nvPicPr>
        <p:blipFill>
          <a:blip r:embed="rId4"/>
          <a:srcRect r="2104"/>
          <a:stretch>
            <a:fillRect/>
          </a:stretch>
        </p:blipFill>
        <p:spPr>
          <a:xfrm>
            <a:off x="68040" y="4102613"/>
            <a:ext cx="4520893" cy="2545699"/>
          </a:xfrm>
          <a:prstGeom prst="rect">
            <a:avLst/>
          </a:prstGeom>
        </p:spPr>
      </p:pic>
      <p:pic>
        <p:nvPicPr>
          <p:cNvPr id="12" name="Picture 11" descr="Screen Shot 2011-10-24 at 09.01.27.png"/>
          <p:cNvPicPr>
            <a:picLocks noChangeAspect="1"/>
          </p:cNvPicPr>
          <p:nvPr/>
        </p:nvPicPr>
        <p:blipFill>
          <a:blip r:embed="rId5"/>
          <a:srcRect r="1156"/>
          <a:stretch>
            <a:fillRect/>
          </a:stretch>
        </p:blipFill>
        <p:spPr>
          <a:xfrm>
            <a:off x="63499" y="1417637"/>
            <a:ext cx="4525434" cy="2559050"/>
          </a:xfrm>
          <a:prstGeom prst="rect">
            <a:avLst/>
          </a:prstGeom>
        </p:spPr>
      </p:pic>
      <p:grpSp>
        <p:nvGrpSpPr>
          <p:cNvPr id="3" name="Group 18"/>
          <p:cNvGrpSpPr/>
          <p:nvPr/>
        </p:nvGrpSpPr>
        <p:grpSpPr>
          <a:xfrm>
            <a:off x="6940010" y="1787392"/>
            <a:ext cx="1542670" cy="738664"/>
            <a:chOff x="3022600" y="4095612"/>
            <a:chExt cx="1542670" cy="738664"/>
          </a:xfrm>
        </p:grpSpPr>
        <p:sp>
          <p:nvSpPr>
            <p:cNvPr id="14" name="TextBox 13"/>
            <p:cNvSpPr txBox="1"/>
            <p:nvPr/>
          </p:nvSpPr>
          <p:spPr>
            <a:xfrm>
              <a:off x="3022600" y="4095612"/>
              <a:ext cx="1542670" cy="73866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Unit 1</a:t>
              </a:r>
            </a:p>
            <a:p>
              <a:pPr algn="r"/>
              <a:r>
                <a:rPr lang="en-US" sz="1400" dirty="0" smtClean="0"/>
                <a:t>Unit 2</a:t>
              </a:r>
            </a:p>
            <a:p>
              <a:pPr algn="r"/>
              <a:r>
                <a:rPr lang="en-US" sz="1400" dirty="0" smtClean="0"/>
                <a:t>Unit 3</a:t>
              </a:r>
              <a:endParaRPr lang="en-US" sz="1400" dirty="0"/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 flipV="1">
              <a:off x="3225800" y="4267200"/>
              <a:ext cx="584200" cy="127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3238500" y="4483100"/>
              <a:ext cx="584200" cy="127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V="1">
              <a:off x="3251200" y="4686300"/>
              <a:ext cx="584200" cy="127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0" name="Straight Arrow Connector 19"/>
          <p:cNvCxnSpPr/>
          <p:nvPr/>
        </p:nvCxnSpPr>
        <p:spPr>
          <a:xfrm rot="10800000" flipV="1">
            <a:off x="3365500" y="1971680"/>
            <a:ext cx="635000" cy="406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1418168" y="2142326"/>
            <a:ext cx="477907" cy="36962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54774" y="1823794"/>
            <a:ext cx="17107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Diamond cut-off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rot="10800000" flipV="1">
            <a:off x="1337274" y="1602303"/>
            <a:ext cx="635000" cy="406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65200" y="1627702"/>
            <a:ext cx="107950" cy="1978694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889500" y="1627702"/>
            <a:ext cx="304800" cy="1978694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940300" y="4320102"/>
            <a:ext cx="86866" cy="1978694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84873" y="4294702"/>
            <a:ext cx="152400" cy="1978694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178728" y="1556062"/>
            <a:ext cx="26087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Bump in Si around 900nm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80538" y="1423471"/>
            <a:ext cx="25727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Bump in C around 220nm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LYRA data</a:t>
            </a:r>
            <a:endParaRPr lang="en-US" dirty="0"/>
          </a:p>
        </p:txBody>
      </p:sp>
      <p:pic>
        <p:nvPicPr>
          <p:cNvPr id="3" name="Picture 2" descr="lyra_dat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019142"/>
            <a:ext cx="8228013" cy="3887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products</a:t>
            </a:r>
            <a:endParaRPr lang="en-US" dirty="0"/>
          </a:p>
        </p:txBody>
      </p:sp>
      <p:pic>
        <p:nvPicPr>
          <p:cNvPr id="3" name="Picture 2" descr="Screen Shot 2011-10-21 at 22.55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494" y="1417638"/>
            <a:ext cx="6788158" cy="52647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724146" y="3301987"/>
            <a:ext cx="4133860" cy="135466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Data </a:t>
            </a:r>
            <a:r>
              <a:rPr lang="en-US" sz="2400" b="1" dirty="0" smtClean="0">
                <a:latin typeface="Arial" charset="0"/>
              </a:rPr>
              <a:t>products and </a:t>
            </a:r>
            <a:r>
              <a:rPr lang="en-US" sz="2400" b="1" dirty="0" err="1" smtClean="0">
                <a:latin typeface="Arial" charset="0"/>
              </a:rPr>
              <a:t>quicklook</a:t>
            </a:r>
            <a:r>
              <a:rPr lang="en-US" sz="2400" b="1" dirty="0" smtClean="0">
                <a:latin typeface="Arial" charset="0"/>
              </a:rPr>
              <a:t> viewer on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cap="none" normalizeH="0" baseline="0" dirty="0" smtClean="0">
                <a:ln>
                  <a:noFill/>
                </a:ln>
                <a:solidFill>
                  <a:srgbClr val="860908"/>
                </a:solidFill>
                <a:effectLst/>
                <a:latin typeface="Arial" charset="0"/>
              </a:rPr>
              <a:t>http://proba2.</a:t>
            </a:r>
            <a:r>
              <a:rPr lang="en-US" sz="2400" b="1" dirty="0" smtClean="0">
                <a:solidFill>
                  <a:srgbClr val="860908"/>
                </a:solidFill>
                <a:latin typeface="Arial" charset="0"/>
              </a:rPr>
              <a:t>oma</a:t>
            </a:r>
            <a:r>
              <a:rPr kumimoji="0" lang="en-US" sz="2400" b="1" i="0" u="none" cap="none" normalizeH="0" baseline="0" dirty="0" smtClean="0">
                <a:ln>
                  <a:noFill/>
                </a:ln>
                <a:solidFill>
                  <a:srgbClr val="860908"/>
                </a:solidFill>
                <a:effectLst/>
                <a:latin typeface="Arial" charset="0"/>
              </a:rPr>
              <a:t>.be</a:t>
            </a:r>
            <a:endParaRPr kumimoji="0" lang="en-US" sz="2400" b="1" i="0" u="none" cap="none" normalizeH="0" baseline="0" dirty="0">
              <a:ln>
                <a:noFill/>
              </a:ln>
              <a:solidFill>
                <a:srgbClr val="860908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9704</TotalTime>
  <Words>705</Words>
  <Application>Microsoft Macintosh PowerPoint</Application>
  <PresentationFormat>On-screen Show (4:3)</PresentationFormat>
  <Paragraphs>173</Paragraphs>
  <Slides>29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Inkwell</vt:lpstr>
      <vt:lpstr>LYRA on-board PROBA2</vt:lpstr>
      <vt:lpstr>PROBA2: an ESA microsat</vt:lpstr>
      <vt:lpstr>PROBA2 orbit</vt:lpstr>
      <vt:lpstr>LYRA highlights</vt:lpstr>
      <vt:lpstr>Details of LYRA channels</vt:lpstr>
      <vt:lpstr>LYRA channels convolved with quiet Sun spectrum</vt:lpstr>
      <vt:lpstr>Filter + detector combined responsivity</vt:lpstr>
      <vt:lpstr>Example of LYRA data</vt:lpstr>
      <vt:lpstr>Data products</vt:lpstr>
      <vt:lpstr>Calibration</vt:lpstr>
      <vt:lpstr>Non-solar features in LYRA data </vt:lpstr>
      <vt:lpstr>Non-solar features in LYRA data </vt:lpstr>
      <vt:lpstr>PowerPoint Presentation</vt:lpstr>
      <vt:lpstr>PowerPoint Presentation</vt:lpstr>
      <vt:lpstr>Degradation</vt:lpstr>
      <vt:lpstr>Getting LYRA data</vt:lpstr>
      <vt:lpstr>Getting LYRA data: description</vt:lpstr>
      <vt:lpstr>Getting LYRA data: link to the data</vt:lpstr>
      <vt:lpstr>Getting LYRA data: quicklook viewer</vt:lpstr>
      <vt:lpstr>Quicklook viewer: nominal data</vt:lpstr>
      <vt:lpstr>Quicklook viewer: backup uncalibrated data</vt:lpstr>
      <vt:lpstr>Getting LYRA data: SolarSoft and SunPy</vt:lpstr>
      <vt:lpstr>Getting LYRA data: SolarSoft and SunPy</vt:lpstr>
      <vt:lpstr>Getting LYRA events</vt:lpstr>
      <vt:lpstr>Getting LYRA events</vt:lpstr>
      <vt:lpstr>Getting LYRA events</vt:lpstr>
      <vt:lpstr>PowerPoint Presentation</vt:lpstr>
      <vt:lpstr>Space weather monitoring</vt:lpstr>
      <vt:lpstr>Terms of use and acknowledgment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LYRA on-board PROBA2:  instrument performances and latest results</dc:title>
  <dc:creator>Marie Dominique</dc:creator>
  <cp:lastModifiedBy>Marie Dominique</cp:lastModifiedBy>
  <cp:revision>47</cp:revision>
  <dcterms:created xsi:type="dcterms:W3CDTF">2012-07-14T08:52:26Z</dcterms:created>
  <dcterms:modified xsi:type="dcterms:W3CDTF">2017-10-02T09:55:31Z</dcterms:modified>
</cp:coreProperties>
</file>