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7" r:id="rId2"/>
    <p:sldId id="466" r:id="rId3"/>
    <p:sldId id="461" r:id="rId4"/>
    <p:sldId id="469" r:id="rId5"/>
    <p:sldId id="465" r:id="rId6"/>
    <p:sldId id="46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0D190"/>
    <a:srgbClr val="44477F"/>
    <a:srgbClr val="8B8383"/>
    <a:srgbClr val="08458B"/>
    <a:srgbClr val="C70000"/>
    <a:srgbClr val="0B7EC0"/>
    <a:srgbClr val="850C42"/>
    <a:srgbClr val="0FF2C4"/>
    <a:srgbClr val="C8C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88314" autoAdjust="0"/>
  </p:normalViewPr>
  <p:slideViewPr>
    <p:cSldViewPr>
      <p:cViewPr>
        <p:scale>
          <a:sx n="150" d="100"/>
          <a:sy n="150" d="100"/>
        </p:scale>
        <p:origin x="-23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FD3B9D-AB4F-ED44-9CA2-FBD48AF142DB}" type="datetime1">
              <a:rPr lang="en-US"/>
              <a:pPr>
                <a:defRPr/>
              </a:pPr>
              <a:t>13/02/17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824E55-5979-3747-8E82-0293FA8DB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3BF05D9-4D08-2A41-93BA-F1E6B6FF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76EB7-7448-9448-9CCC-B42C77C70F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75000"/>
              <a:lumOff val="25000"/>
              <a:alpha val="83000"/>
            </a:schemeClr>
          </a:solidFill>
        </p:spPr>
        <p:txBody>
          <a:bodyPr lIns="10800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tx2">
              <a:lumMod val="50000"/>
              <a:lumOff val="50000"/>
              <a:alpha val="5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3CD7-804C-5A43-BE58-20FE4AE5A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B10C-495F-E34B-806A-94538B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8CFE-9C63-3640-916D-0039A293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9BE3-0893-804A-9543-80C0B2B2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1425-92DF-7F4B-94F3-2F536AF67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1912-BA86-984B-B06D-31F35666B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1B01-91E8-BC47-898A-71E74356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2560-DBC7-E840-BA3B-6499C2691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9D62-986A-AA47-9EAD-5956FABF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FFEE-5DBB-EF42-A7A0-39CBC76D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2A2E-07EC-634D-A78E-6D9D2B965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DF7E-654F-574F-B117-669526869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80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2010/11/17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Dominique et al.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ESWW7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84" charset="2"/>
        <a:buChar char="q"/>
        <a:defRPr sz="3200">
          <a:solidFill>
            <a:srgbClr val="B3B3C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84" charset="2"/>
        <a:buChar char="q"/>
        <a:defRPr sz="2800">
          <a:solidFill>
            <a:srgbClr val="B3B3CD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84" charset="2"/>
        <a:buChar char="q"/>
        <a:defRPr sz="2400">
          <a:solidFill>
            <a:srgbClr val="B3B3CD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84" charset="2"/>
        <a:buChar char="q"/>
        <a:defRPr sz="2000">
          <a:solidFill>
            <a:srgbClr val="B3B3CD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84" charset="2"/>
        <a:buChar char="q"/>
        <a:defRPr sz="2000">
          <a:solidFill>
            <a:srgbClr val="B3B3CD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80511" cy="6885384"/>
            <a:chOff x="1" y="0"/>
            <a:chExt cx="9180511" cy="6885384"/>
          </a:xfrm>
        </p:grpSpPr>
        <p:pic>
          <p:nvPicPr>
            <p:cNvPr id="2053" name="Picture 5" descr="proba2bannerRepe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3131839" cy="6884988"/>
            </a:xfrm>
            <a:prstGeom prst="rect">
              <a:avLst/>
            </a:prstGeom>
            <a:noFill/>
          </p:spPr>
        </p:pic>
        <p:pic>
          <p:nvPicPr>
            <p:cNvPr id="8" name="Picture 5" descr="proba2bannerRepe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7824" y="396"/>
              <a:ext cx="3168352" cy="6884988"/>
            </a:xfrm>
            <a:prstGeom prst="rect">
              <a:avLst/>
            </a:prstGeom>
            <a:noFill/>
          </p:spPr>
        </p:pic>
        <p:pic>
          <p:nvPicPr>
            <p:cNvPr id="9" name="Picture 5" descr="proba2bannerRepe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84168" y="0"/>
              <a:ext cx="3096344" cy="6885384"/>
            </a:xfrm>
            <a:prstGeom prst="rect">
              <a:avLst/>
            </a:prstGeom>
            <a:noFill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920"/>
            <a:ext cx="7772400" cy="1470025"/>
          </a:xfrm>
          <a:noFill/>
          <a:ln w="34925">
            <a:noFill/>
          </a:ln>
        </p:spPr>
        <p:txBody>
          <a:bodyPr/>
          <a:lstStyle/>
          <a:p>
            <a:r>
              <a:rPr lang="en-US" b="1" dirty="0">
                <a:solidFill>
                  <a:srgbClr val="BFBFBF"/>
                </a:solidFill>
                <a:latin typeface="Goudy Old Style"/>
                <a:cs typeface="Goudy Old Style"/>
              </a:rPr>
              <a:t>LYRA status update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0885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90377" y="453078"/>
            <a:ext cx="8206099" cy="598159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>
                <a:solidFill>
                  <a:srgbClr val="0000FF"/>
                </a:solidFill>
              </a:rPr>
              <a:t>Problems encountered: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Cover </a:t>
            </a:r>
            <a:r>
              <a:rPr lang="en-US" sz="3200" dirty="0"/>
              <a:t>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did not properly closed 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3200" noProof="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is-IS" sz="3200" dirty="0" smtClean="0"/>
              <a:t>Nov. 25, Dec. 6, Jan. 1</a:t>
            </a:r>
          </a:p>
          <a:p>
            <a:pPr lvl="1">
              <a:spcBef>
                <a:spcPct val="20000"/>
              </a:spcBef>
              <a:defRPr/>
            </a:pPr>
            <a:endParaRPr lang="is-IS" sz="3200" dirty="0" smtClean="0"/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Data </a:t>
            </a:r>
            <a:r>
              <a:rPr lang="en-US" sz="3200" dirty="0"/>
              <a:t>gaps </a:t>
            </a:r>
            <a:r>
              <a:rPr lang="en-US" sz="3200" dirty="0" smtClean="0"/>
              <a:t>due </a:t>
            </a:r>
            <a:r>
              <a:rPr lang="en-US" sz="3200" dirty="0"/>
              <a:t>to on-board problems or </a:t>
            </a:r>
            <a:r>
              <a:rPr lang="en-US" sz="3200" dirty="0" smtClean="0"/>
              <a:t>packet corruptions on: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Oct 28-</a:t>
            </a:r>
            <a:r>
              <a:rPr lang="en-US" sz="3200" dirty="0" smtClean="0"/>
              <a:t>31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Dec 16 and 19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Feb 12</a:t>
            </a:r>
            <a:endParaRPr lang="en-US" sz="3200" dirty="0" smtClean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Campaigns for next months: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The occultation season will end on Feb. 24. The nominal daily backup campaigns will resume.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Next solar eclipses 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Feb. 26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Aug. 21 </a:t>
            </a:r>
          </a:p>
          <a:p>
            <a:pPr>
              <a:spcBef>
                <a:spcPct val="20000"/>
              </a:spcBef>
              <a:defRPr/>
            </a:pP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81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LYRA campaigns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060848"/>
            <a:ext cx="3240360" cy="38164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Daily occultation campaigns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 flare campaign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High-cadence (100Hz) backup campaign Oct 26-27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Lyra_20161026_13.63_lev1_bac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0068" r="21961" b="5859"/>
          <a:stretch/>
        </p:blipFill>
        <p:spPr>
          <a:xfrm rot="16200000">
            <a:off x="4460340" y="1380420"/>
            <a:ext cx="31756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High-cadence campaign on Jun. 23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6" name="Picture 5" descr="Lyra_20161026_13.63_lev1_bac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0068" r="21961" b="5859"/>
          <a:stretch/>
        </p:blipFill>
        <p:spPr>
          <a:xfrm rot="16200000">
            <a:off x="5108412" y="2604557"/>
            <a:ext cx="3175648" cy="5112568"/>
          </a:xfrm>
          <a:prstGeom prst="rect">
            <a:avLst/>
          </a:prstGeom>
        </p:spPr>
      </p:pic>
      <p:pic>
        <p:nvPicPr>
          <p:cNvPr id="7" name="Picture 6" descr="Lyra_20150623_10.78_lev1_ba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888" y="-52767"/>
            <a:ext cx="4089842" cy="5292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1700808"/>
            <a:ext cx="130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June 23 2015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3933056"/>
            <a:ext cx="157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October 26 2016</a:t>
            </a:r>
            <a:endParaRPr lang="en-US" sz="1400" dirty="0"/>
          </a:p>
        </p:txBody>
      </p:sp>
      <p:pic>
        <p:nvPicPr>
          <p:cNvPr id="11" name="Picture 10" descr="LYRA_20150623_104700-105500_zr_bac_-001_0001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52963" r="21634" b="21626"/>
          <a:stretch/>
        </p:blipFill>
        <p:spPr>
          <a:xfrm>
            <a:off x="4572000" y="1484784"/>
            <a:ext cx="4176464" cy="2096616"/>
          </a:xfrm>
          <a:prstGeom prst="rect">
            <a:avLst/>
          </a:prstGeom>
        </p:spPr>
      </p:pic>
      <p:pic>
        <p:nvPicPr>
          <p:cNvPr id="13" name="Picture 12" descr="LYRA_20161026_133700-134500_zr_bac_-001_000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52716" r="23072" b="20865"/>
          <a:stretch/>
        </p:blipFill>
        <p:spPr>
          <a:xfrm>
            <a:off x="251520" y="4221088"/>
            <a:ext cx="382517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1760"/>
            <a:ext cx="8219256" cy="331547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European Space Weather </a:t>
            </a:r>
            <a:r>
              <a:rPr lang="en-US" dirty="0" smtClean="0">
                <a:solidFill>
                  <a:schemeClr val="tx1"/>
                </a:solidFill>
              </a:rPr>
              <a:t>Week, 14</a:t>
            </a:r>
            <a:r>
              <a:rPr lang="en-US" dirty="0">
                <a:solidFill>
                  <a:schemeClr val="tx1"/>
                </a:solidFill>
              </a:rPr>
              <a:t>-18 </a:t>
            </a:r>
            <a:r>
              <a:rPr lang="en-US" dirty="0" smtClean="0">
                <a:solidFill>
                  <a:schemeClr val="tx1"/>
                </a:solidFill>
              </a:rPr>
              <a:t>November, Oostende 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Posters on LYRA from I.E. </a:t>
            </a:r>
            <a:r>
              <a:rPr lang="en-US" dirty="0" err="1" smtClean="0">
                <a:solidFill>
                  <a:schemeClr val="tx1"/>
                </a:solidFill>
              </a:rPr>
              <a:t>Dammasch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L.Wauters</a:t>
            </a:r>
            <a:r>
              <a:rPr lang="en-US" dirty="0" smtClean="0">
                <a:solidFill>
                  <a:schemeClr val="tx1"/>
                </a:solidFill>
              </a:rPr>
              <a:t>, and T. </a:t>
            </a:r>
            <a:r>
              <a:rPr lang="en-US" dirty="0" err="1" smtClean="0">
                <a:solidFill>
                  <a:schemeClr val="tx1"/>
                </a:solidFill>
              </a:rPr>
              <a:t>Katsiyannis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Last SWT in parallel to the ESWW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resentations from L. </a:t>
            </a:r>
            <a:r>
              <a:rPr lang="en-US" dirty="0" err="1" smtClean="0">
                <a:solidFill>
                  <a:schemeClr val="tx1"/>
                </a:solidFill>
              </a:rPr>
              <a:t>Wauters</a:t>
            </a:r>
            <a:r>
              <a:rPr lang="en-US" dirty="0" smtClean="0">
                <a:solidFill>
                  <a:schemeClr val="tx1"/>
                </a:solidFill>
              </a:rPr>
              <a:t> and I. </a:t>
            </a:r>
            <a:r>
              <a:rPr lang="en-US" dirty="0" err="1" smtClean="0">
                <a:solidFill>
                  <a:schemeClr val="tx1"/>
                </a:solidFill>
              </a:rPr>
              <a:t>Dammasch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SDO 2016: Unraveling the Sun's </a:t>
            </a:r>
            <a:r>
              <a:rPr lang="en-US" dirty="0" smtClean="0">
                <a:solidFill>
                  <a:srgbClr val="000000"/>
                </a:solidFill>
              </a:rPr>
              <a:t>complexity, </a:t>
            </a:r>
            <a:r>
              <a:rPr lang="en-US" dirty="0">
                <a:solidFill>
                  <a:srgbClr val="000000"/>
                </a:solidFill>
              </a:rPr>
              <a:t>October </a:t>
            </a:r>
            <a:r>
              <a:rPr lang="en-US" dirty="0" smtClean="0">
                <a:solidFill>
                  <a:srgbClr val="000000"/>
                </a:solidFill>
              </a:rPr>
              <a:t>17-21, Burlington, USA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Talk from T. </a:t>
            </a:r>
            <a:r>
              <a:rPr lang="en-US" dirty="0" err="1" smtClean="0">
                <a:solidFill>
                  <a:schemeClr val="tx1"/>
                </a:solidFill>
              </a:rPr>
              <a:t>Katsiyannis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7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news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56992"/>
            <a:ext cx="7147690" cy="324036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560" y="1412776"/>
            <a:ext cx="76328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q"/>
              <a:defRPr sz="3200">
                <a:solidFill>
                  <a:srgbClr val="B3B3C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q"/>
              <a:defRPr sz="2800">
                <a:solidFill>
                  <a:srgbClr val="B3B3CD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q"/>
              <a:defRPr sz="2400">
                <a:solidFill>
                  <a:srgbClr val="B3B3CD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q"/>
              <a:defRPr sz="2000">
                <a:solidFill>
                  <a:srgbClr val="B3B3CD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q"/>
              <a:defRPr sz="2000">
                <a:solidFill>
                  <a:srgbClr val="B3B3CD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>
              <a:buFont typeface="Wingdings" pitchFamily="-84" charset="2"/>
              <a:buNone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U</a:t>
            </a:r>
            <a:r>
              <a:rPr lang="en-US" b="0" dirty="0" smtClean="0">
                <a:solidFill>
                  <a:schemeClr val="tx1"/>
                </a:solidFill>
              </a:rPr>
              <a:t>pdate of dark current correction in the LYRA calibration procedure on Jan 31 </a:t>
            </a:r>
          </a:p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</a:rPr>
              <a:t>Resulted in a small shift of the data. This jump should disappear at the next reprocessing. </a:t>
            </a:r>
            <a:endParaRPr lang="en-US" b="0" dirty="0" smtClean="0">
              <a:solidFill>
                <a:srgbClr val="000000"/>
              </a:solidFill>
            </a:endParaRPr>
          </a:p>
          <a:p>
            <a:pPr>
              <a:buFont typeface="Wingdings" pitchFamily="-84" charset="2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6769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44615</TotalTime>
  <Words>213</Words>
  <Application>Microsoft Macintosh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LYRA status update</vt:lpstr>
      <vt:lpstr>PowerPoint Presentation</vt:lpstr>
      <vt:lpstr>LYRA campaigns</vt:lpstr>
      <vt:lpstr>High-cadence campaign on Jun. 23 2015</vt:lpstr>
      <vt:lpstr>Latest news</vt:lpstr>
      <vt:lpstr>Latest news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ORB</dc:creator>
  <cp:lastModifiedBy>Marie Dominique</cp:lastModifiedBy>
  <cp:revision>306</cp:revision>
  <dcterms:created xsi:type="dcterms:W3CDTF">2014-04-02T08:48:12Z</dcterms:created>
  <dcterms:modified xsi:type="dcterms:W3CDTF">2017-02-13T13:46:03Z</dcterms:modified>
</cp:coreProperties>
</file>