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doc" ContentType="application/msword"/>
  <Override PartName="/ppt/embeddings/oleObject1.bin" ContentType="application/vnd.openxmlformats-officedocument.oleObject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6" r:id="rId1"/>
  </p:sldMasterIdLst>
  <p:notesMasterIdLst>
    <p:notesMasterId r:id="rId27"/>
  </p:notesMasterIdLst>
  <p:sldIdLst>
    <p:sldId id="256" r:id="rId2"/>
    <p:sldId id="273" r:id="rId3"/>
    <p:sldId id="274" r:id="rId4"/>
    <p:sldId id="258" r:id="rId5"/>
    <p:sldId id="278" r:id="rId6"/>
    <p:sldId id="279" r:id="rId7"/>
    <p:sldId id="261" r:id="rId8"/>
    <p:sldId id="262" r:id="rId9"/>
    <p:sldId id="268" r:id="rId10"/>
    <p:sldId id="298" r:id="rId11"/>
    <p:sldId id="295" r:id="rId12"/>
    <p:sldId id="296" r:id="rId13"/>
    <p:sldId id="289" r:id="rId14"/>
    <p:sldId id="276" r:id="rId15"/>
    <p:sldId id="270" r:id="rId16"/>
    <p:sldId id="297" r:id="rId17"/>
    <p:sldId id="281" r:id="rId18"/>
    <p:sldId id="283" r:id="rId19"/>
    <p:sldId id="282" r:id="rId20"/>
    <p:sldId id="285" r:id="rId21"/>
    <p:sldId id="290" r:id="rId22"/>
    <p:sldId id="272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6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3256" y="-1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F478-F618-254A-B1B0-FE7CA799A885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3B5E-1B4E-F145-BE34-42D9104E7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Graphe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refaire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Graphe</a:t>
            </a:r>
            <a:r>
              <a:rPr lang="en-US" dirty="0" smtClean="0"/>
              <a:t> channel 2-3 </a:t>
            </a:r>
            <a:r>
              <a:rPr lang="en-US" dirty="0" err="1" smtClean="0"/>
              <a:t>même</a:t>
            </a:r>
            <a:r>
              <a:rPr lang="en-US" dirty="0" smtClean="0"/>
              <a:t> format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précédent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final time-behavior mentioned here is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Neupert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– the phenomenon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flares the time integral of the non-thermal emissions tracks the time profile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thermal emissions.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Poru</a:t>
            </a:r>
            <a:r>
              <a:rPr lang="en-US" dirty="0" smtClean="0"/>
              <a:t> </a:t>
            </a:r>
            <a:r>
              <a:rPr lang="en-US" dirty="0" err="1" smtClean="0"/>
              <a:t>modéliser</a:t>
            </a:r>
            <a:r>
              <a:rPr lang="en-US" dirty="0" smtClean="0"/>
              <a:t> le flare,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fois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soleil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calme</a:t>
            </a:r>
            <a:r>
              <a:rPr lang="en-US" baseline="0" dirty="0" smtClean="0"/>
              <a:t> et du flare en proportion relative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surfacez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3B5E-1B4E-F145-BE34-42D9104E78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23-E974-584F-948C-CB051FB797CC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2A0B-AABC-1249-B9B9-44AC4398E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EE92-DBA7-C141-8A52-70DFF4142636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EE4-62A5-824F-A41E-6C4275942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ACB530B-B3A8-9D42-AB64-290B984FE6DF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3D3F34E-1F77-3B41-B96B-C728706C7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6" Type="http://schemas.openxmlformats.org/officeDocument/2006/relationships/image" Target="../media/image20.pdf"/><Relationship Id="rId7" Type="http://schemas.openxmlformats.org/officeDocument/2006/relationships/image" Target="../media/image21.png"/><Relationship Id="rId8" Type="http://schemas.openxmlformats.org/officeDocument/2006/relationships/image" Target="../media/image22.pdf"/><Relationship Id="rId9" Type="http://schemas.openxmlformats.org/officeDocument/2006/relationships/image" Target="../media/image23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82900"/>
            <a:ext cx="6477000" cy="1914144"/>
          </a:xfrm>
        </p:spPr>
        <p:txBody>
          <a:bodyPr/>
          <a:lstStyle/>
          <a:p>
            <a:r>
              <a:rPr lang="en-US" dirty="0" smtClean="0"/>
              <a:t>Solar flare studies with the LYRA - instrument onboard PROBA2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0" y="5038344"/>
            <a:ext cx="5448300" cy="1752600"/>
          </a:xfrm>
        </p:spPr>
        <p:txBody>
          <a:bodyPr/>
          <a:lstStyle/>
          <a:p>
            <a:pPr algn="r"/>
            <a:r>
              <a:rPr lang="en-US" dirty="0" smtClean="0"/>
              <a:t>Marie Dominique, ROB</a:t>
            </a:r>
          </a:p>
          <a:p>
            <a:pPr algn="r"/>
            <a:r>
              <a:rPr lang="en-US" dirty="0" smtClean="0"/>
              <a:t>Supervisor: G. </a:t>
            </a:r>
            <a:r>
              <a:rPr lang="en-US" dirty="0" err="1" smtClean="0"/>
              <a:t>Lapenta</a:t>
            </a:r>
            <a:endParaRPr lang="en-US" dirty="0" smtClean="0"/>
          </a:p>
          <a:p>
            <a:pPr algn="r"/>
            <a:r>
              <a:rPr lang="en-US" dirty="0" smtClean="0"/>
              <a:t>Local supervisor: A. Zhukov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47738"/>
            <a:ext cx="7313613" cy="868362"/>
          </a:xfrm>
        </p:spPr>
        <p:txBody>
          <a:bodyPr/>
          <a:lstStyle/>
          <a:p>
            <a:r>
              <a:rPr lang="en-US" dirty="0" smtClean="0"/>
              <a:t>Comparison to other missions:</a:t>
            </a:r>
            <a:br>
              <a:rPr lang="en-US" dirty="0" smtClean="0"/>
            </a:br>
            <a:r>
              <a:rPr lang="en-US" dirty="0" smtClean="0"/>
              <a:t>SDO/EVE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281238"/>
            <a:ext cx="3263899" cy="4233862"/>
          </a:xfrm>
        </p:spPr>
        <p:txBody>
          <a:bodyPr/>
          <a:lstStyle/>
          <a:p>
            <a:r>
              <a:rPr lang="en-US" dirty="0" smtClean="0"/>
              <a:t>LYRA channel 4 can be reconstructed from a synthetic spectrum combining SDO/EVE and TIMED/SEE</a:t>
            </a:r>
          </a:p>
          <a:p>
            <a:endParaRPr lang="en-US" dirty="0"/>
          </a:p>
        </p:txBody>
      </p:sp>
      <p:pic>
        <p:nvPicPr>
          <p:cNvPr id="4" name="Picture 3" descr="Screen Shot 2012-05-28 at 08.17.16.png"/>
          <p:cNvPicPr>
            <a:picLocks noChangeAspect="1"/>
          </p:cNvPicPr>
          <p:nvPr/>
        </p:nvPicPr>
        <p:blipFill>
          <a:blip r:embed="rId3"/>
          <a:srcRect l="2792" t="8935" r="3013" b="7835"/>
          <a:stretch>
            <a:fillRect/>
          </a:stretch>
        </p:blipFill>
        <p:spPr>
          <a:xfrm>
            <a:off x="4523630" y="2281238"/>
            <a:ext cx="3841437" cy="2933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to other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1138"/>
            <a:ext cx="3840216" cy="24812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Reconstruction of LYRA channel3 highlights the need of a spectrally dependant correction for degradation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=&gt; To try to use spectrally dependant absorption curve 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4627227"/>
            <a:ext cx="3314699" cy="19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6737" y="4601478"/>
            <a:ext cx="3441701" cy="20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2801" y="4041646"/>
            <a:ext cx="354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Hydrocarbon contaminant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6800" y="6485281"/>
            <a:ext cx="722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λ</a:t>
            </a:r>
            <a:r>
              <a:rPr lang="en-US" sz="1600" dirty="0" smtClean="0"/>
              <a:t> (nm)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9600" y="4292559"/>
            <a:ext cx="137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9332" y="4292559"/>
            <a:ext cx="19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extinction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78627" y="6519446"/>
            <a:ext cx="184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Layer thickness (nm)</a:t>
            </a:r>
            <a:endParaRPr lang="en-US" sz="1600" dirty="0"/>
          </a:p>
        </p:txBody>
      </p:sp>
      <p:pic>
        <p:nvPicPr>
          <p:cNvPr id="16" name="Picture 15" descr="Screen Shot 2012-10-07 at 21.19.51.png"/>
          <p:cNvPicPr>
            <a:picLocks noChangeAspect="1"/>
          </p:cNvPicPr>
          <p:nvPr/>
        </p:nvPicPr>
        <p:blipFill>
          <a:blip r:embed="rId5"/>
          <a:srcRect l="10000" b="894"/>
          <a:stretch>
            <a:fillRect/>
          </a:stretch>
        </p:blipFill>
        <p:spPr>
          <a:xfrm>
            <a:off x="4684132" y="1355957"/>
            <a:ext cx="3918001" cy="29366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evolution of a flare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evolution of a 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1"/>
            <a:ext cx="7658100" cy="1478413"/>
          </a:xfrm>
        </p:spPr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 err="1" smtClean="0"/>
              <a:t>bandpasses</a:t>
            </a:r>
            <a:r>
              <a:rPr lang="en-US" dirty="0" smtClean="0"/>
              <a:t> exhibit different flare characteristics (peak time, overall shape …), that can be explained by </a:t>
            </a:r>
            <a:r>
              <a:rPr lang="en-US" dirty="0" err="1" smtClean="0"/>
              <a:t>Neupert</a:t>
            </a:r>
            <a:r>
              <a:rPr lang="en-US" dirty="0" smtClean="0"/>
              <a:t> effect, associated with heating/cooling processes </a:t>
            </a:r>
          </a:p>
        </p:txBody>
      </p:sp>
      <p:pic>
        <p:nvPicPr>
          <p:cNvPr id="7" name="Picture 6" descr="LYRA+GOES_C2flare_201002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12" y="2938914"/>
            <a:ext cx="4902520" cy="3501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05 at 07.55.07.png"/>
          <p:cNvPicPr>
            <a:picLocks noChangeAspect="1"/>
          </p:cNvPicPr>
          <p:nvPr/>
        </p:nvPicPr>
        <p:blipFill>
          <a:blip r:embed="rId3"/>
          <a:srcRect l="2975" r="2480"/>
          <a:stretch>
            <a:fillRect/>
          </a:stretch>
        </p:blipFill>
        <p:spPr>
          <a:xfrm>
            <a:off x="3759200" y="1752601"/>
            <a:ext cx="5247188" cy="47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Neupert</a:t>
            </a:r>
            <a:r>
              <a:rPr lang="en-US" dirty="0" smtClean="0"/>
              <a:t> effect in SWAP and LYRA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2"/>
            <a:ext cx="3378200" cy="4737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In collaboration with </a:t>
            </a:r>
            <a:r>
              <a:rPr lang="en-US" dirty="0" err="1" smtClean="0"/>
              <a:t>K.Bonte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Goudy Old Style" pitchFamily="-84" charset="0"/>
                <a:ea typeface="SimSun" charset="-122"/>
                <a:cs typeface="SimSun" charset="-122"/>
              </a:rPr>
              <a:t>	Analysis of the chronology, based on LYRA, SWAP, SDO/EVE, SDO/AIA, GOES, RHESSI</a:t>
            </a:r>
          </a:p>
          <a:p>
            <a:pPr>
              <a:buNone/>
            </a:pPr>
            <a:r>
              <a:rPr lang="en-US" dirty="0" smtClean="0"/>
              <a:t>	Compare the derivative of LYRA Al-</a:t>
            </a:r>
            <a:r>
              <a:rPr lang="en-US" dirty="0" err="1" smtClean="0"/>
              <a:t>Zr</a:t>
            </a:r>
            <a:r>
              <a:rPr lang="en-US" dirty="0" smtClean="0"/>
              <a:t> channels to RHESSI data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1900" y="6489700"/>
            <a:ext cx="142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Hudson 2011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of LYRA flaring curves based 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Prediction of LYRA-EVE response to a flare based on CHIANTI database + comparison with measurements</a:t>
            </a:r>
          </a:p>
        </p:txBody>
      </p:sp>
      <p:pic>
        <p:nvPicPr>
          <p:cNvPr id="8" name="Picture 7" descr="Screen Shot 2012-10-04 at 22.50.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3190021"/>
            <a:ext cx="3035300" cy="3152042"/>
          </a:xfrm>
          <a:prstGeom prst="rect">
            <a:avLst/>
          </a:prstGeom>
        </p:spPr>
      </p:pic>
      <p:pic>
        <p:nvPicPr>
          <p:cNvPr id="9" name="Picture 8" descr="ch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82176" y="2651274"/>
            <a:ext cx="3144254" cy="42672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Quasi-periodic pulsations in flares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Quasi-periodic pulsations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4701411"/>
            <a:ext cx="7239000" cy="1635890"/>
          </a:xfrm>
        </p:spPr>
        <p:txBody>
          <a:bodyPr>
            <a:normAutofit/>
          </a:bodyPr>
          <a:lstStyle/>
          <a:p>
            <a:r>
              <a:rPr lang="en-US" dirty="0" smtClean="0"/>
              <a:t>Known phenomenon: observed in radio, HXR, EUV</a:t>
            </a:r>
          </a:p>
          <a:p>
            <a:r>
              <a:rPr lang="en-US" dirty="0" smtClean="0"/>
              <a:t>During the onset of the flare (although some might persist much longer)</a:t>
            </a:r>
            <a:endParaRPr lang="en-US" dirty="0"/>
          </a:p>
        </p:txBody>
      </p:sp>
      <p:pic>
        <p:nvPicPr>
          <p:cNvPr id="5" name="Picture 4" descr="M2.2flare(2011021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0" y="1595438"/>
            <a:ext cx="5400000" cy="29789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1938"/>
            <a:ext cx="7313613" cy="868362"/>
          </a:xfrm>
        </p:spPr>
        <p:txBody>
          <a:bodyPr/>
          <a:lstStyle/>
          <a:p>
            <a:r>
              <a:rPr lang="en-US" dirty="0" smtClean="0"/>
              <a:t>Observations with LYRA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191000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Long (</a:t>
            </a:r>
            <a:r>
              <a:rPr lang="en-US" sz="4000" baseline="-25000" dirty="0" smtClean="0"/>
              <a:t>~</a:t>
            </a:r>
            <a:r>
              <a:rPr lang="en-US" dirty="0" smtClean="0"/>
              <a:t>70s) and short (</a:t>
            </a:r>
            <a:r>
              <a:rPr lang="en-US" sz="4000" baseline="-25000" dirty="0" smtClean="0"/>
              <a:t>~</a:t>
            </a:r>
            <a:r>
              <a:rPr lang="en-US" dirty="0" smtClean="0"/>
              <a:t>10s) periods detected in Al, </a:t>
            </a:r>
            <a:r>
              <a:rPr lang="en-US" dirty="0" err="1" smtClean="0"/>
              <a:t>Zr</a:t>
            </a:r>
            <a:r>
              <a:rPr lang="en-US" dirty="0" smtClean="0"/>
              <a:t>, Ly channels of LYRA by Van </a:t>
            </a:r>
            <a:r>
              <a:rPr lang="en-US" dirty="0" err="1" smtClean="0"/>
              <a:t>Doorsselaere</a:t>
            </a:r>
            <a:r>
              <a:rPr lang="en-US" dirty="0" smtClean="0"/>
              <a:t> (KUL) and </a:t>
            </a:r>
            <a:r>
              <a:rPr lang="en-US" dirty="0" err="1" smtClean="0"/>
              <a:t>Dolla</a:t>
            </a:r>
            <a:r>
              <a:rPr lang="en-US" dirty="0" smtClean="0"/>
              <a:t> (ROB)</a:t>
            </a:r>
          </a:p>
          <a:p>
            <a:r>
              <a:rPr lang="en-US" dirty="0" smtClean="0"/>
              <a:t>Oscillations match in several instruments (and various </a:t>
            </a:r>
            <a:r>
              <a:rPr lang="en-US" dirty="0" err="1" smtClean="0"/>
              <a:t>passbands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Delays between </a:t>
            </a:r>
            <a:r>
              <a:rPr lang="en-US" dirty="0" err="1" smtClean="0"/>
              <a:t>passbands</a:t>
            </a:r>
            <a:r>
              <a:rPr lang="en-US" dirty="0" smtClean="0"/>
              <a:t> seems to be caused by a cooling effect </a:t>
            </a:r>
          </a:p>
          <a:p>
            <a:endParaRPr lang="en-US" dirty="0"/>
          </a:p>
        </p:txBody>
      </p:sp>
      <p:pic>
        <p:nvPicPr>
          <p:cNvPr id="5" name="Picture 4" descr="LYRA_20110215.png"/>
          <p:cNvPicPr>
            <a:picLocks noChangeAspect="1"/>
          </p:cNvPicPr>
          <p:nvPr/>
        </p:nvPicPr>
        <p:blipFill>
          <a:blip r:embed="rId2"/>
          <a:srcRect l="4387" r="26822" b="4815"/>
          <a:stretch>
            <a:fillRect/>
          </a:stretch>
        </p:blipFill>
        <p:spPr>
          <a:xfrm>
            <a:off x="4857750" y="1198382"/>
            <a:ext cx="4044950" cy="56040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QPP?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50386"/>
            <a:ext cx="4686300" cy="3709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Three possible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Periodic behavior at the reconnection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External</a:t>
            </a:r>
            <a:r>
              <a:rPr lang="en-US" dirty="0" smtClean="0"/>
              <a:t> wave (e.g. modulating the electron beam)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Oscillation of the flare loops</a:t>
            </a:r>
            <a:endParaRPr lang="en-US" dirty="0"/>
          </a:p>
        </p:txBody>
      </p:sp>
      <p:pic>
        <p:nvPicPr>
          <p:cNvPr id="6" name="Picture 4" descr="GolubFig09-08"/>
          <p:cNvPicPr>
            <a:picLocks noChangeAspect="1" noChangeArrowheads="1"/>
          </p:cNvPicPr>
          <p:nvPr/>
        </p:nvPicPr>
        <p:blipFill>
          <a:blip r:embed="rId3"/>
          <a:srcRect l="23294"/>
          <a:stretch>
            <a:fillRect/>
          </a:stretch>
        </p:blipFill>
        <p:spPr bwMode="auto">
          <a:xfrm>
            <a:off x="5143500" y="1809448"/>
            <a:ext cx="3200400" cy="46009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7313" y="3335635"/>
            <a:ext cx="340658" cy="461665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2142" y="4643735"/>
            <a:ext cx="340658" cy="461665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2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0842" y="5037435"/>
            <a:ext cx="340658" cy="461665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3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Doctoral plan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8138"/>
          <a:ext cx="8229600" cy="4857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1600"/>
                <a:gridCol w="1778000"/>
              </a:tblGrid>
              <a:tr h="889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Analysis of the instrument performances, calibration of the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2011-2012</a:t>
                      </a:r>
                      <a:endParaRPr lang="en-US" sz="2400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Cross-calibration with SDO-EVE and GOES, comparison of the instrument responses to flaring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2012-2013</a:t>
                      </a:r>
                      <a:endParaRPr lang="en-US" sz="2400" dirty="0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Multi-instrumental analysis of the flare timeline as a function of the observed spectral range + prediction of LYRA spectral output of a theory-flare based on CHIANTI.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2013-2014</a:t>
                      </a:r>
                      <a:endParaRPr lang="en-US" sz="2400" dirty="0"/>
                    </a:p>
                  </a:txBody>
                  <a:tcPr/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Investigation of short-timescale phenomena during flares as observed with LYRA (e.g. quasi-periodic pulsations)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2014-2015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4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Try to identify the location of QPP source</a:t>
            </a:r>
          </a:p>
          <a:p>
            <a:pPr lvl="1"/>
            <a:r>
              <a:rPr lang="en-US" dirty="0" smtClean="0"/>
              <a:t>Are QPP visible when the </a:t>
            </a:r>
            <a:r>
              <a:rPr lang="en-US" dirty="0" err="1" smtClean="0"/>
              <a:t>footpoints</a:t>
            </a:r>
            <a:r>
              <a:rPr lang="en-US" dirty="0" smtClean="0"/>
              <a:t> are occulted?</a:t>
            </a:r>
          </a:p>
          <a:p>
            <a:pPr lvl="2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smtClean="0"/>
              <a:t>LYRA, ESP </a:t>
            </a:r>
          </a:p>
          <a:p>
            <a:pPr lvl="1"/>
            <a:r>
              <a:rPr lang="en-US" dirty="0" smtClean="0"/>
              <a:t>Are the radio sources collocated with ribbons </a:t>
            </a:r>
          </a:p>
          <a:p>
            <a:pPr lvl="2">
              <a:buFont typeface="Wingdings" pitchFamily="-84" charset="2"/>
              <a:buChar char="à"/>
            </a:pPr>
            <a:r>
              <a:rPr lang="en-US" dirty="0" smtClean="0">
                <a:sym typeface="Wingdings"/>
              </a:rPr>
              <a:t> AIA, </a:t>
            </a:r>
            <a:r>
              <a:rPr lang="en-US" dirty="0" err="1" smtClean="0">
                <a:sym typeface="Wingdings"/>
              </a:rPr>
              <a:t>Nobeyama</a:t>
            </a:r>
            <a:endParaRPr lang="en-US" dirty="0" smtClean="0"/>
          </a:p>
          <a:p>
            <a:r>
              <a:rPr lang="en-US" dirty="0" smtClean="0"/>
              <a:t>Use the QPP to perform coronal seismology</a:t>
            </a:r>
          </a:p>
          <a:p>
            <a:pPr lvl="1"/>
            <a:r>
              <a:rPr lang="en-US" dirty="0" err="1" smtClean="0"/>
              <a:t>Overdense</a:t>
            </a:r>
            <a:r>
              <a:rPr lang="en-US" dirty="0" smtClean="0"/>
              <a:t> cylinder aligned with the magnetic field</a:t>
            </a:r>
          </a:p>
          <a:p>
            <a:pPr lvl="1"/>
            <a:r>
              <a:rPr lang="en-US" dirty="0" smtClean="0"/>
              <a:t>Slow and fast sausage modes propagating in the same loop, fundamental mode only =&gt; same wavelength</a:t>
            </a:r>
          </a:p>
          <a:p>
            <a:pPr>
              <a:buNone/>
            </a:pPr>
            <a:r>
              <a:rPr lang="en-US" dirty="0" smtClean="0"/>
              <a:t>	=&gt; Try to determine the magnetic field, density, beta, temperature</a:t>
            </a:r>
          </a:p>
          <a:p>
            <a:pPr>
              <a:buNone/>
            </a:pPr>
            <a:r>
              <a:rPr lang="en-US" dirty="0" smtClean="0"/>
              <a:t>	=&gt; Periods observed by LYRA to be compared with theoretical predictions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main objectives of this PhD are:</a:t>
            </a:r>
          </a:p>
          <a:p>
            <a:r>
              <a:rPr lang="en-US" dirty="0" smtClean="0"/>
              <a:t>To assess the pertinence of LYRA to study flares and to sum up the lessons learned for future missions</a:t>
            </a:r>
          </a:p>
          <a:p>
            <a:r>
              <a:rPr lang="en-US" dirty="0" smtClean="0"/>
              <a:t>To confront our analysis to the main flare models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logotO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1641475"/>
            <a:ext cx="1066800" cy="1066800"/>
          </a:xfrm>
          <a:prstGeom prst="rect">
            <a:avLst/>
          </a:prstGeom>
          <a:noFill/>
        </p:spPr>
      </p:pic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2435225" y="2565400"/>
          <a:ext cx="1371600" cy="785813"/>
        </p:xfrm>
        <a:graphic>
          <a:graphicData uri="http://schemas.openxmlformats.org/presentationml/2006/ole">
            <p:oleObj spid="_x0000_s34818" name="Document" r:id="rId4" imgW="1000080" imgH="573480" progId="Word.Document.8">
              <p:embed/>
            </p:oleObj>
          </a:graphicData>
        </a:graphic>
      </p:graphicFrame>
      <p:pic>
        <p:nvPicPr>
          <p:cNvPr id="111623" name="Picture 7" descr="logo_pmod_150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5225" y="1700213"/>
            <a:ext cx="1981200" cy="681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624" name="Picture 8" descr="IM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9050" y="2581275"/>
            <a:ext cx="1049338" cy="77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5891213" y="5805488"/>
          <a:ext cx="1493837" cy="842962"/>
        </p:xfrm>
        <a:graphic>
          <a:graphicData uri="http://schemas.openxmlformats.org/presentationml/2006/ole">
            <p:oleObj spid="_x0000_s34819" name="Photo Editor-Foto" r:id="rId7" imgW="13232072" imgH="8009524" progId="">
              <p:embed/>
            </p:oleObj>
          </a:graphicData>
        </a:graphic>
      </p:graphicFrame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9550" y="2568575"/>
            <a:ext cx="960438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1075" y="4724400"/>
            <a:ext cx="985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10"/>
          <a:srcRect t="12534"/>
          <a:stretch>
            <a:fillRect/>
          </a:stretch>
        </p:blipFill>
        <p:spPr bwMode="auto">
          <a:xfrm>
            <a:off x="5891213" y="4365625"/>
            <a:ext cx="12414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95588" y="3573463"/>
            <a:ext cx="1057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5" name="Picture 19"/>
          <p:cNvPicPr>
            <a:picLocks noChangeAspect="1" noChangeArrowheads="1"/>
          </p:cNvPicPr>
          <p:nvPr/>
        </p:nvPicPr>
        <p:blipFill>
          <a:blip r:embed="rId12"/>
          <a:srcRect l="4785" t="68709" r="35590"/>
          <a:stretch>
            <a:fillRect/>
          </a:stretch>
        </p:blipFill>
        <p:spPr bwMode="auto">
          <a:xfrm>
            <a:off x="5099050" y="3429000"/>
            <a:ext cx="1800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8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46525" y="42926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51350" y="5013325"/>
            <a:ext cx="1263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elspo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8238" y="5446713"/>
            <a:ext cx="1409700" cy="1143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02400" y="1612900"/>
            <a:ext cx="218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918416" y="3357563"/>
            <a:ext cx="358398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THANK YOU!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003300" y="397670"/>
            <a:ext cx="7313613" cy="868362"/>
          </a:xfrm>
        </p:spPr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749800"/>
          </a:xfrm>
        </p:spPr>
        <p:txBody>
          <a:bodyPr>
            <a:normAutofit/>
          </a:bodyPr>
          <a:lstStyle/>
          <a:p>
            <a:r>
              <a:rPr lang="en-US" dirty="0" smtClean="0"/>
              <a:t>Try to identify the location of QPP source</a:t>
            </a:r>
          </a:p>
          <a:p>
            <a:pPr lvl="1"/>
            <a:r>
              <a:rPr lang="en-US" dirty="0" smtClean="0"/>
              <a:t>Are QPP visible when the </a:t>
            </a:r>
            <a:r>
              <a:rPr lang="en-US" dirty="0" err="1" smtClean="0"/>
              <a:t>footpoints</a:t>
            </a:r>
            <a:r>
              <a:rPr lang="en-US" dirty="0" smtClean="0"/>
              <a:t> are occulted?</a:t>
            </a:r>
          </a:p>
          <a:p>
            <a:pPr lvl="2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LYRA, ESP </a:t>
            </a:r>
          </a:p>
          <a:p>
            <a:pPr lvl="1"/>
            <a:r>
              <a:rPr lang="en-US" dirty="0" smtClean="0"/>
              <a:t>Are the radio sources collocated with ribbons </a:t>
            </a:r>
          </a:p>
          <a:p>
            <a:pPr lvl="2">
              <a:buFont typeface="Wingdings" pitchFamily="-84" charset="2"/>
              <a:buChar char="à"/>
            </a:pPr>
            <a:r>
              <a:rPr lang="en-US" dirty="0" smtClean="0">
                <a:sym typeface="Wingdings"/>
              </a:rPr>
              <a:t> AIA, </a:t>
            </a:r>
            <a:r>
              <a:rPr lang="en-US" dirty="0" err="1" smtClean="0">
                <a:sym typeface="Wingdings"/>
              </a:rPr>
              <a:t>Nobeyama</a:t>
            </a:r>
            <a:endParaRPr lang="en-US" dirty="0" smtClean="0"/>
          </a:p>
          <a:p>
            <a:r>
              <a:rPr lang="en-US" dirty="0" smtClean="0"/>
              <a:t>Use the QPP to perform coronal </a:t>
            </a:r>
            <a:r>
              <a:rPr lang="en-US" dirty="0" err="1" smtClean="0"/>
              <a:t>heliosismology</a:t>
            </a:r>
            <a:endParaRPr lang="en-US" dirty="0" smtClean="0"/>
          </a:p>
          <a:p>
            <a:pPr lvl="1"/>
            <a:r>
              <a:rPr lang="en-US" dirty="0" err="1" smtClean="0"/>
              <a:t>Overdense</a:t>
            </a:r>
            <a:r>
              <a:rPr lang="en-US" dirty="0" smtClean="0"/>
              <a:t> cylinder aligned with the magnetic field</a:t>
            </a:r>
          </a:p>
          <a:p>
            <a:pPr lvl="1"/>
            <a:r>
              <a:rPr lang="en-US" dirty="0" smtClean="0"/>
              <a:t>Slow and fast sausage modes propagating in the same loop, fundamental mode only =&gt; same wavelength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Pressure balance between interior and exterior of the loop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57550" y="4775199"/>
          <a:ext cx="2139950" cy="360412"/>
        </p:xfrm>
        <a:graphic>
          <a:graphicData uri="http://schemas.openxmlformats.org/presentationml/2006/ole">
            <p:oleObj spid="_x0000_s35842" name="Equation" r:id="rId3" imgW="1206500" imgH="203200" progId="Equation.3">
              <p:embed/>
            </p:oleObj>
          </a:graphicData>
        </a:graphic>
      </p:graphicFrame>
      <p:pic>
        <p:nvPicPr>
          <p:cNvPr id="12" name="Picture 11" descr="Screen Shot 2012-10-04 at 17.06.51.png"/>
          <p:cNvPicPr>
            <a:picLocks noChangeAspect="1"/>
          </p:cNvPicPr>
          <p:nvPr/>
        </p:nvPicPr>
        <p:blipFill>
          <a:blip r:embed="rId4"/>
          <a:srcRect r="10612"/>
          <a:stretch>
            <a:fillRect/>
          </a:stretch>
        </p:blipFill>
        <p:spPr>
          <a:xfrm>
            <a:off x="1917700" y="5588000"/>
            <a:ext cx="2781300" cy="914400"/>
          </a:xfrm>
          <a:prstGeom prst="rect">
            <a:avLst/>
          </a:prstGeom>
        </p:spPr>
      </p:pic>
      <p:pic>
        <p:nvPicPr>
          <p:cNvPr id="13" name="Picture 12" descr="Screen Shot 2012-10-04 at 17.07.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5676900"/>
            <a:ext cx="2184400" cy="914400"/>
          </a:xfrm>
          <a:prstGeom prst="rect">
            <a:avLst/>
          </a:prstGeom>
        </p:spPr>
      </p:pic>
      <p:pic>
        <p:nvPicPr>
          <p:cNvPr id="14" name="Picture 13" descr="Screen Shot 2012-10-04 at 17.08.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250" y="6299200"/>
            <a:ext cx="1689100" cy="406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876800" y="6019800"/>
            <a:ext cx="3429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wavelength limit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257800" y="4533900"/>
            <a:ext cx="3708400" cy="1414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But very unlikely case …</a:t>
            </a:r>
            <a:endParaRPr lang="en-US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1168400" y="1968500"/>
            <a:ext cx="3924300" cy="3821416"/>
            <a:chOff x="457200" y="2909584"/>
            <a:chExt cx="3924300" cy="38214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909584"/>
              <a:ext cx="3924300" cy="38214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01700" y="3479800"/>
              <a:ext cx="3060700" cy="1600200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700" y="5588000"/>
              <a:ext cx="3060700" cy="165100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2489200" y="4673600"/>
              <a:ext cx="2984500" cy="38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284" y="2773402"/>
            <a:ext cx="160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modes </a:t>
            </a:r>
          </a:p>
          <a:p>
            <a:r>
              <a:rPr lang="en-US" dirty="0" smtClean="0"/>
              <a:t>Plain = sausage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84" y="4533900"/>
            <a:ext cx="131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modes</a:t>
            </a:r>
            <a:endParaRPr lang="en-US" dirty="0"/>
          </a:p>
        </p:txBody>
      </p:sp>
      <p:pic>
        <p:nvPicPr>
          <p:cNvPr id="10" name="Picture 9" descr="Screen Shot 2012-10-04 at 18.56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0" y="2899033"/>
            <a:ext cx="2501900" cy="5207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07100" y="3419733"/>
          <a:ext cx="1358900" cy="825998"/>
        </p:xfrm>
        <a:graphic>
          <a:graphicData uri="http://schemas.openxmlformats.org/presentationml/2006/ole">
            <p:oleObj spid="_x0000_s36866" name="Equation" r:id="rId5" imgW="647700" imgH="3937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007100" y="3419733"/>
            <a:ext cx="1574800" cy="825998"/>
          </a:xfrm>
          <a:prstGeom prst="rect">
            <a:avLst/>
          </a:prstGeom>
          <a:solidFill>
            <a:srgbClr val="800000">
              <a:alpha val="26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wavelength limit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5194300" y="3887232"/>
            <a:ext cx="3695700" cy="1802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We find a relationship</a:t>
            </a:r>
          </a:p>
          <a:p>
            <a:pPr>
              <a:buNone/>
            </a:pPr>
            <a:r>
              <a:rPr lang="en-US" dirty="0" smtClean="0"/>
              <a:t>between </a:t>
            </a:r>
            <a:r>
              <a:rPr lang="en-US" dirty="0" err="1" smtClean="0"/>
              <a:t>βe</a:t>
            </a:r>
            <a:r>
              <a:rPr lang="en-US" dirty="0" smtClean="0"/>
              <a:t>, </a:t>
            </a:r>
            <a:r>
              <a:rPr lang="en-US" dirty="0" err="1" smtClean="0"/>
              <a:t>βi</a:t>
            </a:r>
            <a:r>
              <a:rPr lang="en-US" dirty="0" smtClean="0"/>
              <a:t>, </a:t>
            </a:r>
            <a:r>
              <a:rPr lang="en-US" dirty="0" err="1" smtClean="0"/>
              <a:t>ζ</a:t>
            </a:r>
            <a:r>
              <a:rPr lang="en-US" dirty="0" smtClean="0"/>
              <a:t> =&gt;</a:t>
            </a:r>
          </a:p>
          <a:p>
            <a:r>
              <a:rPr lang="en-US" dirty="0" smtClean="0"/>
              <a:t>Max value for density ratio</a:t>
            </a:r>
          </a:p>
          <a:p>
            <a:r>
              <a:rPr lang="en-US" dirty="0" smtClean="0"/>
              <a:t>Min value for </a:t>
            </a:r>
            <a:r>
              <a:rPr lang="en-US" dirty="0" err="1" smtClean="0"/>
              <a:t>β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2" name="Group 17"/>
          <p:cNvGrpSpPr/>
          <p:nvPr/>
        </p:nvGrpSpPr>
        <p:grpSpPr>
          <a:xfrm>
            <a:off x="1168400" y="1879600"/>
            <a:ext cx="3924300" cy="3821416"/>
            <a:chOff x="457200" y="2909584"/>
            <a:chExt cx="3924300" cy="38214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909584"/>
              <a:ext cx="3924300" cy="38214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01700" y="3479800"/>
              <a:ext cx="3060700" cy="1600200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700" y="5588000"/>
              <a:ext cx="3060700" cy="165100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139700" y="4673600"/>
              <a:ext cx="2984500" cy="38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284" y="2684502"/>
            <a:ext cx="160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modes </a:t>
            </a:r>
          </a:p>
          <a:p>
            <a:r>
              <a:rPr lang="en-US" dirty="0" smtClean="0"/>
              <a:t>Plain = sausage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84" y="4445000"/>
            <a:ext cx="131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modes</a:t>
            </a:r>
            <a:endParaRPr lang="en-US" dirty="0"/>
          </a:p>
        </p:txBody>
      </p:sp>
      <p:pic>
        <p:nvPicPr>
          <p:cNvPr id="26" name="Picture 25" descr="Screen Shot 2012-10-04 at 19.04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0" y="1916416"/>
            <a:ext cx="2387600" cy="596900"/>
          </a:xfrm>
          <a:prstGeom prst="rect">
            <a:avLst/>
          </a:prstGeom>
        </p:spPr>
      </p:pic>
      <p:pic>
        <p:nvPicPr>
          <p:cNvPr id="27" name="Picture 26" descr="Screen Shot 2012-10-04 at 19.07.05.png"/>
          <p:cNvPicPr>
            <a:picLocks noChangeAspect="1"/>
          </p:cNvPicPr>
          <p:nvPr/>
        </p:nvPicPr>
        <p:blipFill>
          <a:blip r:embed="rId4"/>
          <a:srcRect l="5405"/>
          <a:stretch>
            <a:fillRect/>
          </a:stretch>
        </p:blipFill>
        <p:spPr>
          <a:xfrm>
            <a:off x="5092700" y="2797433"/>
            <a:ext cx="4000500" cy="977900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6781800" y="2513316"/>
            <a:ext cx="152400" cy="284117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30555" y="5705901"/>
            <a:ext cx="4203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To be compared to NLFFF model</a:t>
            </a:r>
          </a:p>
          <a:p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4991100" y="2857500"/>
            <a:ext cx="4051300" cy="816233"/>
          </a:xfrm>
          <a:prstGeom prst="rect">
            <a:avLst/>
          </a:prstGeom>
          <a:solidFill>
            <a:srgbClr val="800000">
              <a:alpha val="26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LYRA performances, calibration of the data, cross-calibration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5181600" y="1670050"/>
            <a:ext cx="3505200" cy="4578350"/>
            <a:chOff x="0" y="0"/>
            <a:chExt cx="3240" cy="4232"/>
          </a:xfrm>
        </p:grpSpPr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2"/>
            <a:srcRect l="11945" r="11945"/>
            <a:stretch>
              <a:fillRect/>
            </a:stretch>
          </p:blipFill>
          <p:spPr bwMode="auto">
            <a:xfrm>
              <a:off x="40" y="40"/>
              <a:ext cx="3160" cy="4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41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240" cy="4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7412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PROBA2: Project for On-Board Autonomy </a:t>
            </a:r>
          </a:p>
        </p:txBody>
      </p:sp>
      <p:sp>
        <p:nvSpPr>
          <p:cNvPr id="17413" name="Content Placeholder 10"/>
          <p:cNvSpPr>
            <a:spLocks noGrp="1"/>
          </p:cNvSpPr>
          <p:nvPr>
            <p:ph idx="1"/>
          </p:nvPr>
        </p:nvSpPr>
        <p:spPr>
          <a:xfrm>
            <a:off x="487436" y="1473200"/>
            <a:ext cx="4694164" cy="2806644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  <a:buFont typeface="Wingdings" pitchFamily="-84" charset="2"/>
              <a:buNone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PROBA2 orbit:</a:t>
            </a: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r>
              <a:rPr lang="en-US" sz="2000" dirty="0" err="1">
                <a:ea typeface="ＭＳ Ｐゴシック" pitchFamily="-84" charset="-128"/>
                <a:cs typeface="ＭＳ Ｐゴシック" pitchFamily="-84" charset="-128"/>
              </a:rPr>
              <a:t>Heliosynchronous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Polar </a:t>
            </a: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Dawn-dusk </a:t>
            </a: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725 km altitude</a:t>
            </a: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Duration of 100 min </a:t>
            </a:r>
          </a:p>
          <a:p>
            <a:pPr eaLnBrk="1" hangingPunct="1">
              <a:lnSpc>
                <a:spcPct val="70000"/>
              </a:lnSpc>
              <a:buClr>
                <a:srgbClr val="B8B8B8"/>
              </a:buClr>
              <a:buSzPct val="80000"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7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5181600" y="6248400"/>
            <a:ext cx="3571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dirty="0">
                <a:solidFill>
                  <a:srgbClr val="161645"/>
                </a:solidFill>
              </a:rPr>
              <a:t>launched on November 2, 2009 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rcRect l="12794" t="13528" r="12908" b="15289"/>
          <a:stretch>
            <a:fillRect/>
          </a:stretch>
        </p:blipFill>
        <p:spPr bwMode="auto">
          <a:xfrm>
            <a:off x="1219200" y="4279844"/>
            <a:ext cx="2953432" cy="212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LYRA highlights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406901" y="1417638"/>
            <a:ext cx="4737100" cy="50720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3 redundant units </a:t>
            </a:r>
            <a:r>
              <a:rPr lang="en-US" dirty="0" smtClean="0"/>
              <a:t>protected by independent covers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4 broad-band channels</a:t>
            </a:r>
          </a:p>
          <a:p>
            <a:r>
              <a:rPr lang="en-US" dirty="0" smtClean="0"/>
              <a:t>High acquisition cadence: </a:t>
            </a:r>
            <a:r>
              <a:rPr lang="en-US" b="1" dirty="0" smtClean="0">
                <a:solidFill>
                  <a:srgbClr val="800000"/>
                </a:solidFill>
              </a:rPr>
              <a:t>nominally 20Hz</a:t>
            </a:r>
          </a:p>
          <a:p>
            <a:r>
              <a:rPr lang="en-US" dirty="0" smtClean="0"/>
              <a:t>3 types of detectors:</a:t>
            </a:r>
          </a:p>
          <a:p>
            <a:pPr lvl="1"/>
            <a:r>
              <a:rPr lang="en-US" dirty="0" smtClean="0"/>
              <a:t>standard silicon </a:t>
            </a:r>
          </a:p>
          <a:p>
            <a:pPr lvl="1"/>
            <a:r>
              <a:rPr lang="en-US" dirty="0" smtClean="0"/>
              <a:t>2 types of </a:t>
            </a:r>
            <a:r>
              <a:rPr lang="en-US" b="1" dirty="0" smtClean="0">
                <a:solidFill>
                  <a:srgbClr val="800000"/>
                </a:solidFill>
              </a:rPr>
              <a:t>diamond detectors</a:t>
            </a:r>
            <a:r>
              <a:rPr lang="en-US" dirty="0" smtClean="0"/>
              <a:t>: MSM and PIN</a:t>
            </a:r>
          </a:p>
          <a:p>
            <a:pPr lvl="2"/>
            <a:r>
              <a:rPr lang="en-US" dirty="0" smtClean="0"/>
              <a:t>radiation resistant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lind to radiation &gt; 300nm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Calibration </a:t>
            </a:r>
            <a:r>
              <a:rPr lang="en-US" b="1" dirty="0" err="1" smtClean="0">
                <a:solidFill>
                  <a:srgbClr val="800000"/>
                </a:solidFill>
              </a:rPr>
              <a:t>LEDs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err="1" smtClean="0"/>
              <a:t>λ</a:t>
            </a:r>
            <a:r>
              <a:rPr lang="en-US" dirty="0" smtClean="0"/>
              <a:t> of 370 and </a:t>
            </a:r>
            <a:r>
              <a:rPr lang="en-US" dirty="0" smtClean="0">
                <a:solidFill>
                  <a:srgbClr val="000000"/>
                </a:solidFill>
              </a:rPr>
              <a:t>465 nm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60" name="Picture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1447800"/>
            <a:ext cx="34591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3"/>
          <p:cNvPicPr>
            <a:picLocks noChangeAspect="1"/>
          </p:cNvPicPr>
          <p:nvPr/>
        </p:nvPicPr>
        <p:blipFill>
          <a:blip r:embed="rId4"/>
          <a:srcRect l="3611" t="14931" r="5000" b="13958"/>
          <a:stretch>
            <a:fillRect/>
          </a:stretch>
        </p:blipFill>
        <p:spPr bwMode="auto">
          <a:xfrm>
            <a:off x="177800" y="4329043"/>
            <a:ext cx="4178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734" y="46038"/>
            <a:ext cx="8229600" cy="1143000"/>
          </a:xfrm>
        </p:spPr>
        <p:txBody>
          <a:bodyPr/>
          <a:lstStyle/>
          <a:p>
            <a:r>
              <a:rPr lang="en-US" sz="4000" dirty="0" smtClean="0"/>
              <a:t>Details of LYRA channels convolved with quiet Sun spectrum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23717" y="2753555"/>
            <a:ext cx="1022971" cy="2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101653" y="5805213"/>
            <a:ext cx="1022971" cy="2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IMG0068.JPG"/>
          <p:cNvPicPr>
            <a:picLocks noChangeAspect="1"/>
          </p:cNvPicPr>
          <p:nvPr/>
        </p:nvPicPr>
        <p:blipFill>
          <a:blip r:embed="rId3"/>
          <a:srcRect l="19481" r="14540" b="19383"/>
          <a:stretch>
            <a:fillRect/>
          </a:stretch>
        </p:blipFill>
        <p:spPr>
          <a:xfrm flipH="1" flipV="1">
            <a:off x="3923019" y="3604375"/>
            <a:ext cx="1372870" cy="125809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031907" y="4025779"/>
            <a:ext cx="1814342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02594" y="4014439"/>
            <a:ext cx="1814342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1907" y="1230551"/>
            <a:ext cx="251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Channel 1 – Lyman alpha</a:t>
            </a:r>
          </a:p>
          <a:p>
            <a:pPr algn="ctr"/>
            <a:r>
              <a:rPr lang="en-US" dirty="0" smtClean="0"/>
              <a:t>120-123 nm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79238" y="1260403"/>
            <a:ext cx="2434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Channel 3 – </a:t>
            </a:r>
            <a:r>
              <a:rPr lang="en-US" dirty="0" err="1" smtClean="0"/>
              <a:t>Aluminium</a:t>
            </a:r>
            <a:endParaRPr lang="en-US" dirty="0" smtClean="0"/>
          </a:p>
          <a:p>
            <a:pPr algn="ctr"/>
            <a:r>
              <a:rPr lang="en-US" dirty="0" smtClean="0"/>
              <a:t>17-80 nm + &lt; 5nm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31907" y="4082232"/>
            <a:ext cx="219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Channel 2 – Herzberg</a:t>
            </a:r>
          </a:p>
          <a:p>
            <a:pPr algn="ctr"/>
            <a:r>
              <a:rPr lang="en-US" dirty="0" smtClean="0"/>
              <a:t>190-222 nm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86206" y="4070137"/>
            <a:ext cx="2273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Channel 4 – Zirconium</a:t>
            </a:r>
          </a:p>
          <a:p>
            <a:pPr algn="ctr"/>
            <a:r>
              <a:rPr lang="en-US" dirty="0" smtClean="0"/>
              <a:t>6-20 nm + &lt; 2nm</a:t>
            </a:r>
            <a:endParaRPr lang="en-US" dirty="0"/>
          </a:p>
        </p:txBody>
      </p:sp>
      <p:pic>
        <p:nvPicPr>
          <p:cNvPr id="29" name="Picture 28" descr="response_20100201_ch2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7924" y="1783522"/>
            <a:ext cx="3594100" cy="2159000"/>
          </a:xfrm>
          <a:prstGeom prst="rect">
            <a:avLst/>
          </a:prstGeom>
        </p:spPr>
      </p:pic>
      <p:pic>
        <p:nvPicPr>
          <p:cNvPr id="30" name="Picture 29" descr="response_20100201_ch2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8919" y="4699000"/>
            <a:ext cx="3594100" cy="2159000"/>
          </a:xfrm>
          <a:prstGeom prst="rect">
            <a:avLst/>
          </a:prstGeom>
        </p:spPr>
      </p:pic>
      <p:pic>
        <p:nvPicPr>
          <p:cNvPr id="32" name="Picture 31" descr="response_20100201_ch2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27614" y="4656850"/>
            <a:ext cx="3594100" cy="2159000"/>
          </a:xfrm>
          <a:prstGeom prst="rect">
            <a:avLst/>
          </a:prstGeom>
        </p:spPr>
      </p:pic>
      <p:pic>
        <p:nvPicPr>
          <p:cNvPr id="16" name="Picture 15" descr="response_20100201_ch2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79234" y="1855439"/>
            <a:ext cx="3594100" cy="215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6100" y="1371600"/>
            <a:ext cx="6438900" cy="34671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Includes:</a:t>
            </a:r>
          </a:p>
          <a:p>
            <a:r>
              <a:rPr lang="en-US" dirty="0" smtClean="0"/>
              <a:t>Dark-current subtraction</a:t>
            </a:r>
          </a:p>
          <a:p>
            <a:r>
              <a:rPr lang="en-US" dirty="0" smtClean="0">
                <a:solidFill>
                  <a:srgbClr val="860908"/>
                </a:solidFill>
              </a:rPr>
              <a:t>Additive correction </a:t>
            </a:r>
            <a:r>
              <a:rPr lang="en-US" dirty="0" smtClean="0"/>
              <a:t>of degradation</a:t>
            </a:r>
          </a:p>
          <a:p>
            <a:r>
              <a:rPr lang="en-US" dirty="0" smtClean="0"/>
              <a:t>Rescaling to 1 AU</a:t>
            </a:r>
          </a:p>
          <a:p>
            <a:r>
              <a:rPr lang="en-US" dirty="0" smtClean="0"/>
              <a:t>Conversion from counts/ms into physical units (W/m2) </a:t>
            </a:r>
          </a:p>
          <a:p>
            <a:pPr>
              <a:buNone/>
            </a:pPr>
            <a:r>
              <a:rPr lang="en-US" sz="1730" dirty="0" smtClean="0"/>
              <a:t>	WARNING</a:t>
            </a:r>
            <a:r>
              <a:rPr lang="en-US" dirty="0" smtClean="0"/>
              <a:t>: this conversion uses a synthetic spectrum from </a:t>
            </a:r>
            <a:r>
              <a:rPr lang="en-US" sz="1730" dirty="0" smtClean="0"/>
              <a:t>SORCE/SOLSTICE</a:t>
            </a:r>
            <a:r>
              <a:rPr lang="en-US" dirty="0" smtClean="0"/>
              <a:t> and </a:t>
            </a:r>
            <a:r>
              <a:rPr lang="en-US" sz="1730" dirty="0" smtClean="0"/>
              <a:t>TIMED/SEE </a:t>
            </a:r>
            <a:r>
              <a:rPr lang="en-US" dirty="0" smtClean="0"/>
              <a:t>at first light                  </a:t>
            </a:r>
            <a:r>
              <a:rPr lang="en-US" dirty="0" smtClean="0">
                <a:solidFill>
                  <a:srgbClr val="800000"/>
                </a:solidFill>
              </a:rPr>
              <a:t>=&gt; </a:t>
            </a:r>
            <a:r>
              <a:rPr lang="en-US" sz="1730" dirty="0" smtClean="0">
                <a:solidFill>
                  <a:srgbClr val="800000"/>
                </a:solidFill>
              </a:rPr>
              <a:t>LYRA </a:t>
            </a:r>
            <a:r>
              <a:rPr lang="en-US" dirty="0" smtClean="0">
                <a:solidFill>
                  <a:srgbClr val="800000"/>
                </a:solidFill>
              </a:rPr>
              <a:t>data are scaled to </a:t>
            </a:r>
            <a:r>
              <a:rPr lang="en-US" sz="1730" dirty="0" smtClean="0">
                <a:solidFill>
                  <a:srgbClr val="800000"/>
                </a:solidFill>
              </a:rPr>
              <a:t>TIMED/SORCE </a:t>
            </a:r>
            <a:r>
              <a:rPr lang="en-US" dirty="0" smtClean="0">
                <a:solidFill>
                  <a:srgbClr val="800000"/>
                </a:solidFill>
              </a:rPr>
              <a:t>ones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3403600" y="4810760"/>
            <a:ext cx="5575300" cy="192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Does not include (yet)</a:t>
            </a:r>
          </a:p>
          <a:p>
            <a:r>
              <a:rPr lang="en-US" dirty="0" smtClean="0"/>
              <a:t>Flat-field correction</a:t>
            </a:r>
          </a:p>
          <a:p>
            <a:r>
              <a:rPr lang="en-US" dirty="0" smtClean="0"/>
              <a:t>Stabilization trend for MSM diamond detectors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70038"/>
            <a:ext cx="7797800" cy="48815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investigated:</a:t>
            </a:r>
          </a:p>
          <a:p>
            <a:pPr lvl="1"/>
            <a:r>
              <a:rPr lang="en-US" sz="2824" dirty="0" smtClean="0">
                <a:solidFill>
                  <a:schemeClr val="tx1"/>
                </a:solidFill>
              </a:rPr>
              <a:t>Degradation due to a contaminant layer</a:t>
            </a:r>
          </a:p>
          <a:p>
            <a:pPr lvl="1"/>
            <a:r>
              <a:rPr lang="en-US" sz="2800" dirty="0" smtClean="0"/>
              <a:t>Ageing caused by energetic particles</a:t>
            </a:r>
          </a:p>
          <a:p>
            <a:pPr>
              <a:buNone/>
            </a:pPr>
            <a:r>
              <a:rPr lang="en-US" sz="3000" dirty="0" smtClean="0"/>
              <a:t>Investigation means: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2857" dirty="0" smtClean="0"/>
              <a:t>Dark current evolution (detector ageing)</a:t>
            </a:r>
          </a:p>
          <a:p>
            <a:pPr lvl="1"/>
            <a:r>
              <a:rPr lang="en-US" sz="2800" dirty="0" smtClean="0"/>
              <a:t>Response to LED signal acquisition (detector spectral evolution)</a:t>
            </a:r>
          </a:p>
          <a:p>
            <a:pPr lvl="1"/>
            <a:r>
              <a:rPr lang="en-US" sz="2800" dirty="0" smtClean="0"/>
              <a:t>Spectral evolution (detector + filter): </a:t>
            </a:r>
          </a:p>
          <a:p>
            <a:pPr lvl="2"/>
            <a:r>
              <a:rPr lang="en-US" sz="2600" dirty="0" err="1" smtClean="0"/>
              <a:t>Occultations</a:t>
            </a:r>
            <a:endParaRPr lang="en-US" sz="2600" dirty="0" smtClean="0"/>
          </a:p>
          <a:p>
            <a:pPr lvl="2"/>
            <a:r>
              <a:rPr lang="en-US" sz="2600" dirty="0" smtClean="0"/>
              <a:t>Cross-calibration</a:t>
            </a:r>
          </a:p>
          <a:p>
            <a:pPr lvl="2"/>
            <a:r>
              <a:rPr lang="en-US" sz="2600" dirty="0" smtClean="0"/>
              <a:t>Response to specific events like flares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Measurements in laboratory on identical filters and detectors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other missions : GOES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24500" y="1968499"/>
            <a:ext cx="3683000" cy="436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/>
              <a:t>Good correlation between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 (0.1-0.8nm) and LYRA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channels 3 and 4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/>
              <a:t>For this purpose, EUV contribution has to be removed from LYRA signal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LYRA can constitute a proxy for GOES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-41000" contrast="65000"/>
          </a:blip>
          <a:stretch>
            <a:fillRect/>
          </a:stretch>
        </p:blipFill>
        <p:spPr>
          <a:xfrm>
            <a:off x="165100" y="2070100"/>
            <a:ext cx="5130800" cy="39467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9264</TotalTime>
  <Words>1099</Words>
  <Application>Microsoft Macintosh PowerPoint</Application>
  <PresentationFormat>On-screen Show (4:3)</PresentationFormat>
  <Paragraphs>164</Paragraphs>
  <Slides>25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Inkwell</vt:lpstr>
      <vt:lpstr>Document</vt:lpstr>
      <vt:lpstr>Photo Editor-Foto</vt:lpstr>
      <vt:lpstr>Microsoft Equation</vt:lpstr>
      <vt:lpstr>Solar flare studies with the LYRA - instrument onboard PROBA2</vt:lpstr>
      <vt:lpstr>Doctoral plan</vt:lpstr>
      <vt:lpstr>LYRA performances, calibration of the data, cross-calibration</vt:lpstr>
      <vt:lpstr>PROBA2: Project for On-Board Autonomy </vt:lpstr>
      <vt:lpstr>LYRA highlights</vt:lpstr>
      <vt:lpstr>Details of LYRA channels convolved with quiet Sun spectrum</vt:lpstr>
      <vt:lpstr>Calibration</vt:lpstr>
      <vt:lpstr>Long term evolution</vt:lpstr>
      <vt:lpstr>Comparison to other missions : GOES</vt:lpstr>
      <vt:lpstr>Comparison to other missions: SDO/EVE </vt:lpstr>
      <vt:lpstr>Comparison to other missions</vt:lpstr>
      <vt:lpstr>Thermal evolution of a flare</vt:lpstr>
      <vt:lpstr>Thermal evolution of a flare</vt:lpstr>
      <vt:lpstr>Neupert effect in SWAP and LYRA</vt:lpstr>
      <vt:lpstr>Reconstruction of LYRA flaring curves based on </vt:lpstr>
      <vt:lpstr>Quasi-periodic pulsations in flares</vt:lpstr>
      <vt:lpstr>Quasi-periodic pulsations</vt:lpstr>
      <vt:lpstr>Observations with LYRA</vt:lpstr>
      <vt:lpstr>Origin of the QPP?</vt:lpstr>
      <vt:lpstr>What next?</vt:lpstr>
      <vt:lpstr>Conclusion</vt:lpstr>
      <vt:lpstr>Collaborations</vt:lpstr>
      <vt:lpstr>What next?</vt:lpstr>
      <vt:lpstr>Short wavelength limit</vt:lpstr>
      <vt:lpstr>Long wavelength limit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 Dominique</dc:creator>
  <cp:lastModifiedBy>Marie Dominique</cp:lastModifiedBy>
  <cp:revision>54</cp:revision>
  <dcterms:created xsi:type="dcterms:W3CDTF">2012-10-11T08:27:13Z</dcterms:created>
  <dcterms:modified xsi:type="dcterms:W3CDTF">2012-10-11T08:30:35Z</dcterms:modified>
</cp:coreProperties>
</file>