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Default Extension="doc" ContentType="application/msword"/>
  <Override PartName="/ppt/embeddings/oleObject1.bin" ContentType="application/vnd.openxmlformats-officedocument.oleObject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1" r:id="rId1"/>
  </p:sldMasterIdLst>
  <p:notesMasterIdLst>
    <p:notesMasterId r:id="rId36"/>
  </p:notesMasterIdLst>
  <p:sldIdLst>
    <p:sldId id="256" r:id="rId2"/>
    <p:sldId id="284" r:id="rId3"/>
    <p:sldId id="288" r:id="rId4"/>
    <p:sldId id="285" r:id="rId5"/>
    <p:sldId id="262" r:id="rId6"/>
    <p:sldId id="263" r:id="rId7"/>
    <p:sldId id="287" r:id="rId8"/>
    <p:sldId id="266" r:id="rId9"/>
    <p:sldId id="289" r:id="rId10"/>
    <p:sldId id="324" r:id="rId11"/>
    <p:sldId id="300" r:id="rId12"/>
    <p:sldId id="301" r:id="rId13"/>
    <p:sldId id="322" r:id="rId14"/>
    <p:sldId id="323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03" r:id="rId24"/>
    <p:sldId id="293" r:id="rId25"/>
    <p:sldId id="312" r:id="rId26"/>
    <p:sldId id="290" r:id="rId27"/>
    <p:sldId id="297" r:id="rId28"/>
    <p:sldId id="309" r:id="rId29"/>
    <p:sldId id="310" r:id="rId30"/>
    <p:sldId id="311" r:id="rId31"/>
    <p:sldId id="259" r:id="rId32"/>
    <p:sldId id="307" r:id="rId33"/>
    <p:sldId id="308" r:id="rId34"/>
    <p:sldId id="28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763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8084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688" y="-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Relationship Id="rId2" Type="http://schemas.openxmlformats.org/officeDocument/2006/relationships/image" Target="../media/image5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F77FB-8A75-1B45-B4C2-AEA130C4EDD4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B7D04-C7F9-7A46-AC2B-82D24F790D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8228C-2AE5-AE48-B70E-3C5C61A1614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nl-BE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DECAEE92-DBA7-C141-8A52-70DFF4142636}" type="datetimeFigureOut">
              <a:rPr lang="en-US" smtClean="0"/>
              <a:pPr/>
              <a:t>7/14/12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4DC3EEE4-62A5-824F-A41E-6C42759422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5" Type="http://schemas.openxmlformats.org/officeDocument/2006/relationships/image" Target="../media/image69.png"/><Relationship Id="rId16" Type="http://schemas.openxmlformats.org/officeDocument/2006/relationships/image" Target="../media/image7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9.pn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0128.jpg"/>
          <p:cNvPicPr>
            <a:picLocks noChangeAspect="1"/>
          </p:cNvPicPr>
          <p:nvPr/>
        </p:nvPicPr>
        <p:blipFill>
          <a:blip r:embed="rId2"/>
          <a:srcRect l="825" t="12242" b="13347"/>
          <a:stretch>
            <a:fillRect/>
          </a:stretch>
        </p:blipFill>
        <p:spPr>
          <a:xfrm>
            <a:off x="-165100" y="-120704"/>
            <a:ext cx="9335008" cy="7004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500" y="1686931"/>
            <a:ext cx="7772400" cy="191352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LYRA 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on-board PROBA2: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br>
              <a:rPr lang="en-US" b="1" dirty="0" smtClean="0">
                <a:solidFill>
                  <a:schemeClr val="bg2">
                    <a:lumMod val="9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instrument</a:t>
            </a:r>
            <a:r>
              <a:rPr lang="en-US" b="1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performances </a:t>
            </a:r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and latest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7500" y="4548632"/>
            <a:ext cx="6146800" cy="11740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DDD9C3"/>
                </a:solidFill>
              </a:rPr>
              <a:t>M. Dominique </a:t>
            </a:r>
            <a:r>
              <a:rPr lang="en-US" baseline="30000" dirty="0" smtClean="0">
                <a:solidFill>
                  <a:srgbClr val="DDD9C3"/>
                </a:solidFill>
              </a:rPr>
              <a:t>(1)</a:t>
            </a:r>
            <a:r>
              <a:rPr lang="en-US" dirty="0" smtClean="0">
                <a:solidFill>
                  <a:srgbClr val="DDD9C3"/>
                </a:solidFill>
              </a:rPr>
              <a:t>, I. Dammasch</a:t>
            </a:r>
            <a:r>
              <a:rPr lang="en-US" baseline="30000" dirty="0" smtClean="0">
                <a:solidFill>
                  <a:srgbClr val="DDD9C3"/>
                </a:solidFill>
              </a:rPr>
              <a:t>(1)</a:t>
            </a:r>
            <a:r>
              <a:rPr lang="en-US" dirty="0" smtClean="0">
                <a:solidFill>
                  <a:srgbClr val="DDD9C3"/>
                </a:solidFill>
              </a:rPr>
              <a:t>, M. Kretzschmar</a:t>
            </a:r>
            <a:r>
              <a:rPr lang="en-US" baseline="30000" dirty="0" smtClean="0">
                <a:solidFill>
                  <a:srgbClr val="DDD9C3"/>
                </a:solidFill>
              </a:rPr>
              <a:t>(1,2)</a:t>
            </a:r>
            <a:endParaRPr lang="en-US" dirty="0" smtClean="0">
              <a:solidFill>
                <a:srgbClr val="DDD9C3"/>
              </a:solidFill>
            </a:endParaRPr>
          </a:p>
          <a:p>
            <a:pPr marL="1885950" lvl="3" indent="-514350" algn="l">
              <a:buAutoNum type="arabicParenBoth"/>
            </a:pPr>
            <a:r>
              <a:rPr lang="en-US" sz="1546" dirty="0" smtClean="0">
                <a:solidFill>
                  <a:srgbClr val="DDD9C3"/>
                </a:solidFill>
              </a:rPr>
              <a:t>Royal Observatory of Belgium</a:t>
            </a:r>
          </a:p>
          <a:p>
            <a:pPr marL="1885950" lvl="3" indent="-514350" algn="l">
              <a:buAutoNum type="arabicParenBoth"/>
            </a:pPr>
            <a:r>
              <a:rPr lang="en-US" sz="1546" dirty="0" smtClean="0">
                <a:solidFill>
                  <a:srgbClr val="DDD9C3"/>
                </a:solidFill>
              </a:rPr>
              <a:t>LPC2E, France</a:t>
            </a:r>
          </a:p>
          <a:p>
            <a:pPr marL="514350" indent="-514350">
              <a:buAutoNum type="arabicParenBoth"/>
            </a:pPr>
            <a:endParaRPr lang="en-US" dirty="0" smtClean="0">
              <a:solidFill>
                <a:srgbClr val="DDD9C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84322" y="6485954"/>
            <a:ext cx="225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DD9C3"/>
                </a:solidFill>
              </a:rPr>
              <a:t>COSPAR, Mysore 2012</a:t>
            </a:r>
            <a:endParaRPr lang="en-US" dirty="0">
              <a:solidFill>
                <a:srgbClr val="DDD9C3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LYRA data</a:t>
            </a:r>
            <a:endParaRPr lang="en-US" dirty="0"/>
          </a:p>
        </p:txBody>
      </p:sp>
      <p:pic>
        <p:nvPicPr>
          <p:cNvPr id="3" name="Picture 2" descr="lyra_da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19142"/>
            <a:ext cx="8228013" cy="3887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products</a:t>
            </a:r>
            <a:endParaRPr lang="en-US" dirty="0"/>
          </a:p>
        </p:txBody>
      </p:sp>
      <p:pic>
        <p:nvPicPr>
          <p:cNvPr id="3" name="Picture 2" descr="Screen Shot 2011-10-21 at 22.55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94" y="1417638"/>
            <a:ext cx="6788158" cy="52647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724146" y="3301987"/>
            <a:ext cx="4133860" cy="135466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Data </a:t>
            </a:r>
            <a:r>
              <a:rPr lang="en-US" sz="2400" b="1" dirty="0" smtClean="0">
                <a:latin typeface="Arial" charset="0"/>
              </a:rPr>
              <a:t>products and </a:t>
            </a:r>
            <a:r>
              <a:rPr lang="en-US" sz="2400" b="1" dirty="0" err="1" smtClean="0">
                <a:latin typeface="Arial" charset="0"/>
              </a:rPr>
              <a:t>quicklook</a:t>
            </a:r>
            <a:r>
              <a:rPr lang="en-US" sz="2400" b="1" dirty="0" smtClean="0">
                <a:latin typeface="Arial" charset="0"/>
              </a:rPr>
              <a:t> viewer 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cap="none" normalizeH="0" baseline="0" dirty="0" smtClean="0">
                <a:ln>
                  <a:noFill/>
                </a:ln>
                <a:solidFill>
                  <a:srgbClr val="860908"/>
                </a:solidFill>
                <a:effectLst/>
                <a:latin typeface="Arial" charset="0"/>
              </a:rPr>
              <a:t>http://proba2.sidc.be</a:t>
            </a:r>
            <a:endParaRPr kumimoji="0" lang="en-US" sz="2400" b="1" i="0" u="none" cap="none" normalizeH="0" baseline="0" dirty="0">
              <a:ln>
                <a:noFill/>
              </a:ln>
              <a:solidFill>
                <a:srgbClr val="860908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46100" y="1371600"/>
            <a:ext cx="6438900" cy="34671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Includes:</a:t>
            </a:r>
          </a:p>
          <a:p>
            <a:r>
              <a:rPr lang="en-US" dirty="0" smtClean="0"/>
              <a:t>Dark-current subtraction</a:t>
            </a:r>
          </a:p>
          <a:p>
            <a:r>
              <a:rPr lang="en-US" dirty="0" smtClean="0">
                <a:solidFill>
                  <a:srgbClr val="860908"/>
                </a:solidFill>
              </a:rPr>
              <a:t>Additive correction </a:t>
            </a:r>
            <a:r>
              <a:rPr lang="en-US" dirty="0" smtClean="0"/>
              <a:t>of degradation</a:t>
            </a:r>
          </a:p>
          <a:p>
            <a:r>
              <a:rPr lang="en-US" dirty="0" smtClean="0"/>
              <a:t>Rescale to 1 AU</a:t>
            </a:r>
          </a:p>
          <a:p>
            <a:r>
              <a:rPr lang="en-US" dirty="0" smtClean="0"/>
              <a:t>Conversion from counts/ms into physical units (W/m2) </a:t>
            </a:r>
          </a:p>
          <a:p>
            <a:pPr>
              <a:buNone/>
            </a:pPr>
            <a:r>
              <a:rPr lang="en-US" sz="1730" dirty="0" smtClean="0"/>
              <a:t>ATTENTION</a:t>
            </a:r>
            <a:r>
              <a:rPr lang="en-US" dirty="0" smtClean="0"/>
              <a:t>: this conversion uses a synthetic spectrum from </a:t>
            </a:r>
            <a:r>
              <a:rPr lang="en-US" sz="1730" dirty="0" smtClean="0"/>
              <a:t>SORCE/SOLSTICE</a:t>
            </a:r>
            <a:r>
              <a:rPr lang="en-US" dirty="0" smtClean="0"/>
              <a:t> and </a:t>
            </a:r>
            <a:r>
              <a:rPr lang="en-US" sz="1730" dirty="0" smtClean="0"/>
              <a:t>TIMED/SEE </a:t>
            </a:r>
            <a:r>
              <a:rPr lang="en-US" dirty="0" smtClean="0"/>
              <a:t>at first light                  </a:t>
            </a:r>
            <a:r>
              <a:rPr lang="en-US" dirty="0" smtClean="0">
                <a:solidFill>
                  <a:schemeClr val="accent1"/>
                </a:solidFill>
              </a:rPr>
              <a:t>=&gt; </a:t>
            </a:r>
            <a:r>
              <a:rPr lang="en-US" sz="1730" dirty="0" smtClean="0">
                <a:solidFill>
                  <a:schemeClr val="accent1"/>
                </a:solidFill>
              </a:rPr>
              <a:t>LYRA </a:t>
            </a:r>
            <a:r>
              <a:rPr lang="en-US" dirty="0" smtClean="0">
                <a:solidFill>
                  <a:schemeClr val="accent1"/>
                </a:solidFill>
              </a:rPr>
              <a:t>data are scaled to </a:t>
            </a:r>
            <a:r>
              <a:rPr lang="en-US" sz="1730" dirty="0" smtClean="0">
                <a:solidFill>
                  <a:schemeClr val="accent1"/>
                </a:solidFill>
              </a:rPr>
              <a:t>TIMED/SORCE </a:t>
            </a:r>
            <a:r>
              <a:rPr lang="en-US" dirty="0" smtClean="0">
                <a:solidFill>
                  <a:schemeClr val="accent1"/>
                </a:solidFill>
              </a:rPr>
              <a:t>ones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3403600" y="4810760"/>
            <a:ext cx="5575300" cy="192024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Does not include (yet)</a:t>
            </a:r>
          </a:p>
          <a:p>
            <a:r>
              <a:rPr lang="en-US" dirty="0" smtClean="0"/>
              <a:t>Flat-field correction</a:t>
            </a:r>
          </a:p>
          <a:p>
            <a:r>
              <a:rPr lang="en-US" dirty="0" smtClean="0"/>
              <a:t>Stabilization trend for MSM diamond detectors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544728" y="4035634"/>
            <a:ext cx="4455831" cy="2624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33898" y="1354501"/>
            <a:ext cx="4455831" cy="26247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Non-solar features in LYRA data </a:t>
            </a:r>
            <a:endParaRPr lang="en-US" sz="3600" dirty="0"/>
          </a:p>
        </p:txBody>
      </p:sp>
      <p:grpSp>
        <p:nvGrpSpPr>
          <p:cNvPr id="4" name="Group 24"/>
          <p:cNvGrpSpPr/>
          <p:nvPr/>
        </p:nvGrpSpPr>
        <p:grpSpPr>
          <a:xfrm>
            <a:off x="4508499" y="1375788"/>
            <a:ext cx="4366929" cy="2616160"/>
            <a:chOff x="63499" y="1578988"/>
            <a:chExt cx="4366929" cy="2616160"/>
          </a:xfrm>
        </p:grpSpPr>
        <p:pic>
          <p:nvPicPr>
            <p:cNvPr id="3" name="Picture 2" descr="20100526_SAA_U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99" y="1578988"/>
              <a:ext cx="4366929" cy="261616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 bwMode="auto">
            <a:xfrm rot="5400000">
              <a:off x="1651001" y="1955800"/>
              <a:ext cx="330200" cy="2032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rot="5400000">
              <a:off x="1460500" y="2184400"/>
              <a:ext cx="787400" cy="203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5400000">
              <a:off x="1143000" y="2451100"/>
              <a:ext cx="144780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1468278" y="1716901"/>
              <a:ext cx="144659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Large Angle Rotations</a:t>
              </a:r>
              <a:endParaRPr lang="en-US" sz="1000" dirty="0"/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4519329" y="4021501"/>
            <a:ext cx="4396071" cy="2572667"/>
            <a:chOff x="4519329" y="1570401"/>
            <a:chExt cx="4396071" cy="2572667"/>
          </a:xfrm>
        </p:grpSpPr>
        <p:pic>
          <p:nvPicPr>
            <p:cNvPr id="5" name="Picture 4" descr="20100826Flatfiel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19329" y="1570401"/>
              <a:ext cx="4396071" cy="2572667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341762" y="1769189"/>
              <a:ext cx="6693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Flat field</a:t>
              </a:r>
              <a:endParaRPr lang="en-US" sz="100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01568" y="2476500"/>
            <a:ext cx="434503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LAR: four times an orbit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SAA affects more Si detectors independently of their </a:t>
            </a:r>
            <a:r>
              <a:rPr lang="en-US" dirty="0" err="1" smtClean="0"/>
              <a:t>bandpass</a:t>
            </a:r>
            <a:endParaRPr lang="en-US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dirty="0" smtClean="0"/>
              <a:t>Flat</a:t>
            </a:r>
            <a:r>
              <a:rPr lang="en-US" dirty="0"/>
              <a:t>-field: Proba2 pointing is stable up to 5arcsec /</a:t>
            </a:r>
            <a:r>
              <a:rPr lang="en-US" dirty="0" smtClean="0"/>
              <a:t>min (</a:t>
            </a:r>
            <a:r>
              <a:rPr lang="en-US" dirty="0"/>
              <a:t>from SWAP). Jitter introduces fluctuations in the </a:t>
            </a:r>
            <a:r>
              <a:rPr lang="en-US" dirty="0" smtClean="0"/>
              <a:t>LYRA signal </a:t>
            </a:r>
            <a:r>
              <a:rPr lang="en-US" dirty="0"/>
              <a:t>of less than 2%.</a:t>
            </a:r>
            <a:endParaRPr lang="en-US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28263" y="4133081"/>
            <a:ext cx="4455831" cy="26995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139" y="1430339"/>
            <a:ext cx="4115252" cy="541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Non-solar features in LYRA data </a:t>
            </a:r>
            <a:endParaRPr lang="en-US" sz="3600" dirty="0"/>
          </a:p>
        </p:txBody>
      </p:sp>
      <p:pic>
        <p:nvPicPr>
          <p:cNvPr id="3" name="Picture 2" descr="20100804_auror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39" y="1430338"/>
            <a:ext cx="4081324" cy="54276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77463" y="1600200"/>
            <a:ext cx="45760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Occultation: from mid-October to mid-February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Auroral</a:t>
            </a:r>
            <a:r>
              <a:rPr lang="en-US" dirty="0" smtClean="0"/>
              <a:t> perturbation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Only when </a:t>
            </a:r>
            <a:r>
              <a:rPr lang="en-US" dirty="0" err="1" smtClean="0"/>
              <a:t>Kp</a:t>
            </a:r>
            <a:r>
              <a:rPr lang="en-US" dirty="0" smtClean="0"/>
              <a:t> &gt; 3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Only affects Al and </a:t>
            </a:r>
            <a:r>
              <a:rPr lang="en-US" dirty="0" err="1" smtClean="0"/>
              <a:t>Zr</a:t>
            </a:r>
            <a:r>
              <a:rPr lang="en-US" dirty="0" smtClean="0"/>
              <a:t> channels independently of the detector type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Does not affects SWAP (though observing in the same wavelength range)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411391" y="4158481"/>
            <a:ext cx="4377009" cy="2686819"/>
            <a:chOff x="95809" y="4171180"/>
            <a:chExt cx="4377009" cy="2686819"/>
          </a:xfrm>
        </p:grpSpPr>
        <p:pic>
          <p:nvPicPr>
            <p:cNvPr id="6" name="Picture 5" descr="20101130Occultations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809" y="4171180"/>
              <a:ext cx="4377009" cy="26868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17702" y="4319200"/>
              <a:ext cx="10314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Occultations</a:t>
              </a:r>
              <a:endParaRPr lang="en-US" sz="1200" dirty="0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evolution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14400" y="1570038"/>
            <a:ext cx="7797800" cy="488156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Work still in progress …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Various aspects investigated:</a:t>
            </a:r>
          </a:p>
          <a:p>
            <a:pPr lvl="1"/>
            <a:r>
              <a:rPr lang="en-US" sz="2824" dirty="0" smtClean="0">
                <a:solidFill>
                  <a:schemeClr val="tx1"/>
                </a:solidFill>
              </a:rPr>
              <a:t>Degradation due to a contaminant layer</a:t>
            </a:r>
          </a:p>
          <a:p>
            <a:pPr lvl="1"/>
            <a:r>
              <a:rPr lang="en-US" sz="2800" dirty="0" smtClean="0"/>
              <a:t>Ageing caused by energetic particles</a:t>
            </a:r>
          </a:p>
          <a:p>
            <a:pPr>
              <a:buNone/>
            </a:pPr>
            <a:r>
              <a:rPr lang="en-US" sz="3000" dirty="0" smtClean="0"/>
              <a:t>Investigation means:</a:t>
            </a:r>
            <a:endParaRPr lang="en-US" sz="3000" dirty="0" smtClean="0">
              <a:solidFill>
                <a:schemeClr val="tx1"/>
              </a:solidFill>
            </a:endParaRPr>
          </a:p>
          <a:p>
            <a:pPr lvl="1"/>
            <a:r>
              <a:rPr lang="en-US" sz="2857" dirty="0" smtClean="0"/>
              <a:t>Dark current evolution (detector ageing)</a:t>
            </a:r>
          </a:p>
          <a:p>
            <a:pPr lvl="1"/>
            <a:r>
              <a:rPr lang="en-US" sz="2800" dirty="0" smtClean="0"/>
              <a:t>Response to LED signal acquisition (detector spectral evolution)</a:t>
            </a:r>
          </a:p>
          <a:p>
            <a:pPr lvl="1"/>
            <a:r>
              <a:rPr lang="en-US" sz="2800" dirty="0" smtClean="0"/>
              <a:t>Spectral evolution (detector + filter): </a:t>
            </a:r>
          </a:p>
          <a:p>
            <a:pPr lvl="2"/>
            <a:r>
              <a:rPr lang="en-US" sz="2600" dirty="0" err="1" smtClean="0"/>
              <a:t>Occultations</a:t>
            </a:r>
            <a:endParaRPr lang="en-US" sz="2600" dirty="0" smtClean="0"/>
          </a:p>
          <a:p>
            <a:pPr lvl="2"/>
            <a:r>
              <a:rPr lang="en-US" sz="2600" dirty="0" smtClean="0"/>
              <a:t>Cross-calibration</a:t>
            </a:r>
          </a:p>
          <a:p>
            <a:pPr lvl="2"/>
            <a:r>
              <a:rPr lang="en-US" sz="2600" dirty="0" smtClean="0"/>
              <a:t>Response to specific events like flares</a:t>
            </a:r>
          </a:p>
          <a:p>
            <a:pPr lvl="1"/>
            <a:r>
              <a:rPr lang="en-US" sz="3200" dirty="0" smtClean="0">
                <a:solidFill>
                  <a:schemeClr val="tx1"/>
                </a:solidFill>
              </a:rPr>
              <a:t>Measurements in laboratory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1066" y="1201739"/>
            <a:ext cx="3738921" cy="5517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18"/>
          <p:cNvGrpSpPr/>
          <p:nvPr/>
        </p:nvGrpSpPr>
        <p:grpSpPr>
          <a:xfrm>
            <a:off x="504538" y="1252539"/>
            <a:ext cx="3725449" cy="5466879"/>
            <a:chOff x="1993176" y="0"/>
            <a:chExt cx="5005277" cy="7107263"/>
          </a:xfrm>
        </p:grpSpPr>
        <p:pic>
          <p:nvPicPr>
            <p:cNvPr id="20" name="Picture 19" descr="degradation_V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5546" y="0"/>
              <a:ext cx="4852907" cy="6858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651263" y="6707135"/>
              <a:ext cx="3987683" cy="4001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Time after first light ( over 700 days)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-1089369" y="3082545"/>
              <a:ext cx="6578599" cy="4135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 smtClean="0"/>
                <a:t>Uncalibrated</a:t>
              </a:r>
              <a:r>
                <a:rPr lang="en-US" sz="1400" dirty="0" smtClean="0"/>
                <a:t> signal (counts/ms)</a:t>
              </a:r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66" y="173039"/>
            <a:ext cx="8229600" cy="1143000"/>
          </a:xfrm>
        </p:spPr>
        <p:txBody>
          <a:bodyPr/>
          <a:lstStyle/>
          <a:p>
            <a:r>
              <a:rPr lang="en-US" sz="3600" dirty="0" smtClean="0"/>
              <a:t>Degradation of unit 2 – the nominal unit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217787" y="50295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Content Placeholder 21"/>
          <p:cNvSpPr>
            <a:spLocks noGrp="1"/>
          </p:cNvSpPr>
          <p:nvPr>
            <p:ph idx="1"/>
          </p:nvPr>
        </p:nvSpPr>
        <p:spPr>
          <a:xfrm>
            <a:off x="5031409" y="2543970"/>
            <a:ext cx="3689257" cy="2100262"/>
          </a:xfrm>
          <a:noFill/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Degradation after 400h </a:t>
            </a:r>
            <a:r>
              <a:rPr lang="en-US" dirty="0" err="1" smtClean="0"/>
              <a:t>vs</a:t>
            </a:r>
            <a:r>
              <a:rPr lang="en-US" dirty="0" smtClean="0"/>
              <a:t> now:</a:t>
            </a:r>
          </a:p>
          <a:p>
            <a:pPr lvl="1"/>
            <a:r>
              <a:rPr lang="en-US" dirty="0" smtClean="0"/>
              <a:t>Ch1 : 58.3% | &gt;99%</a:t>
            </a:r>
          </a:p>
          <a:p>
            <a:pPr lvl="1"/>
            <a:r>
              <a:rPr lang="en-US" dirty="0" smtClean="0"/>
              <a:t>Ch2 : 32.5% | &gt;99%</a:t>
            </a:r>
          </a:p>
          <a:p>
            <a:pPr lvl="1"/>
            <a:r>
              <a:rPr lang="en-US" dirty="0" smtClean="0"/>
              <a:t>Ch3 : 28.7% | 90%</a:t>
            </a:r>
          </a:p>
          <a:p>
            <a:pPr lvl="1"/>
            <a:r>
              <a:rPr lang="en-US" dirty="0" smtClean="0"/>
              <a:t>Ch4 : 10%    | 30%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Degradation of unit 3 – dedicated campaigns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217787" y="513116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" y="1574800"/>
            <a:ext cx="3522851" cy="4978400"/>
          </a:xfrm>
          <a:prstGeom prst="rect">
            <a:avLst/>
          </a:prstGeom>
        </p:spPr>
      </p:pic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4989512" y="1735138"/>
            <a:ext cx="3671887" cy="45132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March 2012, unit 3 has been observing for about 400h</a:t>
            </a:r>
          </a:p>
          <a:p>
            <a:r>
              <a:rPr lang="en-US" dirty="0" smtClean="0"/>
              <a:t>Degradation unit3 </a:t>
            </a:r>
            <a:r>
              <a:rPr lang="en-US" dirty="0" err="1" smtClean="0"/>
              <a:t>vs</a:t>
            </a:r>
            <a:r>
              <a:rPr lang="en-US" dirty="0" smtClean="0"/>
              <a:t> unit2:</a:t>
            </a:r>
          </a:p>
          <a:p>
            <a:pPr lvl="1"/>
            <a:r>
              <a:rPr lang="en-US" dirty="0" smtClean="0"/>
              <a:t>Ch1 : 28.3% | 58.3%</a:t>
            </a:r>
          </a:p>
          <a:p>
            <a:pPr lvl="1"/>
            <a:r>
              <a:rPr lang="en-US" dirty="0" smtClean="0"/>
              <a:t>Ch2 : 30.9% | 32.5%</a:t>
            </a:r>
          </a:p>
          <a:p>
            <a:pPr lvl="1"/>
            <a:r>
              <a:rPr lang="en-US" dirty="0" smtClean="0"/>
              <a:t>Ch3 : 45.2% | 28.7%</a:t>
            </a:r>
          </a:p>
          <a:p>
            <a:pPr lvl="1"/>
            <a:r>
              <a:rPr lang="en-US" dirty="0" smtClean="0"/>
              <a:t>Ch4 : /         | 10%</a:t>
            </a:r>
          </a:p>
          <a:p>
            <a:pPr>
              <a:buNone/>
            </a:pPr>
            <a:r>
              <a:rPr lang="en-US" dirty="0" smtClean="0"/>
              <a:t>	after removal of the long-term solar variability provided by channel 4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Degradation of unit 1 – calibration</a:t>
            </a:r>
            <a:endParaRPr lang="en-US" sz="3600" dirty="0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5308600" y="1735138"/>
            <a:ext cx="3238500" cy="40560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Unit 1 has been observing for about 70h</a:t>
            </a:r>
          </a:p>
          <a:p>
            <a:r>
              <a:rPr lang="en-US" dirty="0" smtClean="0"/>
              <a:t>Current degradation:</a:t>
            </a:r>
          </a:p>
          <a:p>
            <a:pPr lvl="1"/>
            <a:r>
              <a:rPr lang="en-US" dirty="0" smtClean="0"/>
              <a:t>Ch1 : 50%</a:t>
            </a:r>
          </a:p>
          <a:p>
            <a:pPr lvl="1"/>
            <a:r>
              <a:rPr lang="en-US" dirty="0" smtClean="0"/>
              <a:t>Ch2 : 15%</a:t>
            </a:r>
          </a:p>
          <a:p>
            <a:pPr lvl="1"/>
            <a:r>
              <a:rPr lang="en-US" dirty="0" smtClean="0"/>
              <a:t>Ch3 : 20%</a:t>
            </a:r>
          </a:p>
          <a:p>
            <a:pPr lvl="1"/>
            <a:r>
              <a:rPr lang="en-US" dirty="0" smtClean="0"/>
              <a:t>Ch4 : /</a:t>
            </a:r>
          </a:p>
          <a:p>
            <a:r>
              <a:rPr lang="en-US" dirty="0" smtClean="0"/>
              <a:t>Approximate values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308287"/>
            <a:ext cx="3746500" cy="529445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456255"/>
            <a:ext cx="8229600" cy="536601"/>
          </a:xfr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DC v</a:t>
            </a:r>
            <a:r>
              <a:rPr lang="en-US" sz="2800" dirty="0" smtClean="0">
                <a:solidFill>
                  <a:schemeClr val="tx1"/>
                </a:solidFill>
              </a:rPr>
              <a:t>ariations correlated with temperature evolution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Content Placeholder 16"/>
          <p:cNvSpPr txBox="1">
            <a:spLocks/>
          </p:cNvSpPr>
          <p:nvPr/>
        </p:nvSpPr>
        <p:spPr>
          <a:xfrm>
            <a:off x="457200" y="1456255"/>
            <a:ext cx="8229600" cy="536601"/>
          </a:xfrm>
          <a:prstGeom prst="rect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LED signal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constant over the mission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Dark current + LED signal evolution</a:t>
            </a:r>
            <a:endParaRPr lang="en-US" sz="3600" dirty="0"/>
          </a:p>
        </p:txBody>
      </p:sp>
      <p:pic>
        <p:nvPicPr>
          <p:cNvPr id="4" name="Picture 5" descr="lya_dark_rate_time_series_with_fit"/>
          <p:cNvPicPr>
            <a:picLocks noChangeAspect="1" noChangeArrowheads="1"/>
          </p:cNvPicPr>
          <p:nvPr/>
        </p:nvPicPr>
        <p:blipFill>
          <a:blip r:embed="rId3">
            <a:lum bright="-89000" contrast="96000"/>
          </a:blip>
          <a:srcRect/>
          <a:stretch>
            <a:fillRect/>
          </a:stretch>
        </p:blipFill>
        <p:spPr bwMode="auto">
          <a:xfrm>
            <a:off x="457200" y="2497652"/>
            <a:ext cx="4517648" cy="282353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88547" y="5321182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I. </a:t>
            </a:r>
            <a:r>
              <a:rPr lang="en-US" dirty="0" err="1" smtClean="0">
                <a:solidFill>
                  <a:srgbClr val="000000"/>
                </a:solidFill>
              </a:rPr>
              <a:t>Dammasch</a:t>
            </a:r>
            <a:r>
              <a:rPr lang="en-US" dirty="0" smtClean="0">
                <a:solidFill>
                  <a:srgbClr val="000000"/>
                </a:solidFill>
              </a:rPr>
              <a:t> +  M. Snow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0132" y="2128320"/>
            <a:ext cx="329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Dark current in Lyman alpha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4323371" y="2981791"/>
            <a:ext cx="4483099" cy="3633306"/>
            <a:chOff x="4323371" y="2981791"/>
            <a:chExt cx="4483099" cy="3633306"/>
          </a:xfrm>
        </p:grpSpPr>
        <p:sp>
          <p:nvSpPr>
            <p:cNvPr id="12" name="TextBox 11"/>
            <p:cNvSpPr txBox="1"/>
            <p:nvPr/>
          </p:nvSpPr>
          <p:spPr>
            <a:xfrm>
              <a:off x="6028847" y="6245765"/>
              <a:ext cx="13348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M. </a:t>
              </a:r>
              <a:r>
                <a:rPr lang="en-US" dirty="0" err="1" smtClean="0">
                  <a:solidFill>
                    <a:srgbClr val="000000"/>
                  </a:solidFill>
                </a:rPr>
                <a:t>Devogele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120721" y="2981791"/>
              <a:ext cx="3248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LED signal evolution</a:t>
              </a:r>
            </a:p>
            <a:p>
              <a:pPr algn="ctr"/>
              <a:r>
                <a:rPr lang="en-US" b="1" dirty="0" smtClean="0">
                  <a:solidFill>
                    <a:srgbClr val="000000"/>
                  </a:solidFill>
                </a:rPr>
                <a:t>Unit 2 – dark current subtracted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pic>
          <p:nvPicPr>
            <p:cNvPr id="21" name="Picture 20" descr="LED.png"/>
            <p:cNvPicPr>
              <a:picLocks noChangeAspect="1"/>
            </p:cNvPicPr>
            <p:nvPr/>
          </p:nvPicPr>
          <p:blipFill>
            <a:blip r:embed="rId4"/>
            <a:srcRect r="9712"/>
            <a:stretch>
              <a:fillRect/>
            </a:stretch>
          </p:blipFill>
          <p:spPr>
            <a:xfrm>
              <a:off x="4323371" y="3628122"/>
              <a:ext cx="4483099" cy="2513579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676047" y="3628122"/>
            <a:ext cx="4032174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D9D9D9"/>
                </a:solidFill>
              </a:rPr>
              <a:t>Low detector degradation, </a:t>
            </a:r>
          </a:p>
          <a:p>
            <a:pPr algn="ctr"/>
            <a:r>
              <a:rPr lang="en-US" sz="2400" b="1" dirty="0" smtClean="0">
                <a:solidFill>
                  <a:srgbClr val="D9D9D9"/>
                </a:solidFill>
              </a:rPr>
              <a:t>if any</a:t>
            </a:r>
            <a:endParaRPr lang="en-US" sz="2400" b="1" dirty="0">
              <a:solidFill>
                <a:srgbClr val="D9D9D9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55838"/>
            <a:ext cx="7721600" cy="3243262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dirty="0" smtClean="0"/>
              <a:t>Generalities on PROBA2 and LYRA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LYRA current status and performances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Science with LYRA</a:t>
            </a:r>
          </a:p>
          <a:p>
            <a:pPr>
              <a:spcAft>
                <a:spcPts val="2400"/>
              </a:spcAft>
            </a:pPr>
            <a:endParaRPr lang="en-US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Ly_Alpha_spectral_evolution_2.png"/>
          <p:cNvPicPr>
            <a:picLocks noChangeAspect="1"/>
          </p:cNvPicPr>
          <p:nvPr/>
        </p:nvPicPr>
        <p:blipFill>
          <a:blip r:embed="rId2"/>
          <a:srcRect l="5000"/>
          <a:stretch>
            <a:fillRect/>
          </a:stretch>
        </p:blipFill>
        <p:spPr>
          <a:xfrm>
            <a:off x="457201" y="1373505"/>
            <a:ext cx="4565999" cy="2908935"/>
          </a:xfrm>
          <a:prstGeom prst="rect">
            <a:avLst/>
          </a:prstGeom>
        </p:spPr>
      </p:pic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 dirty="0" smtClean="0"/>
              <a:t>Probing the evolution of </a:t>
            </a:r>
            <a:r>
              <a:rPr lang="en-US" sz="3600" dirty="0" err="1" smtClean="0"/>
              <a:t>bandpasses</a:t>
            </a:r>
            <a:r>
              <a:rPr lang="en-US" sz="3600" dirty="0" smtClean="0"/>
              <a:t>: </a:t>
            </a:r>
            <a:r>
              <a:rPr lang="en-US" sz="3600" dirty="0" err="1" smtClean="0"/>
              <a:t>occultations</a:t>
            </a:r>
            <a:endParaRPr lang="en-US" sz="3600" dirty="0" smtClean="0"/>
          </a:p>
        </p:txBody>
      </p:sp>
      <p:grpSp>
        <p:nvGrpSpPr>
          <p:cNvPr id="2" name="Group 34"/>
          <p:cNvGrpSpPr/>
          <p:nvPr/>
        </p:nvGrpSpPr>
        <p:grpSpPr>
          <a:xfrm>
            <a:off x="1397000" y="2841625"/>
            <a:ext cx="7607300" cy="5375275"/>
            <a:chOff x="1397000" y="2841625"/>
            <a:chExt cx="7607300" cy="5375275"/>
          </a:xfrm>
        </p:grpSpPr>
        <p:sp>
          <p:nvSpPr>
            <p:cNvPr id="14" name="Arc 13"/>
            <p:cNvSpPr>
              <a:spLocks noChangeAspect="1"/>
            </p:cNvSpPr>
            <p:nvPr/>
          </p:nvSpPr>
          <p:spPr>
            <a:xfrm>
              <a:off x="5041900" y="4560888"/>
              <a:ext cx="3357563" cy="3181350"/>
            </a:xfrm>
            <a:prstGeom prst="arc">
              <a:avLst>
                <a:gd name="adj1" fmla="val 10401724"/>
                <a:gd name="adj2" fmla="val 386369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>
              <a:off x="4616450" y="4089400"/>
              <a:ext cx="4197350" cy="3975100"/>
            </a:xfrm>
            <a:prstGeom prst="arc">
              <a:avLst>
                <a:gd name="adj1" fmla="val 10401724"/>
                <a:gd name="adj2" fmla="val 386369"/>
              </a:avLst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Arc 15"/>
            <p:cNvSpPr>
              <a:spLocks noChangeAspect="1"/>
            </p:cNvSpPr>
            <p:nvPr/>
          </p:nvSpPr>
          <p:spPr>
            <a:xfrm>
              <a:off x="4832350" y="4330700"/>
              <a:ext cx="3778250" cy="3578225"/>
            </a:xfrm>
            <a:prstGeom prst="arc">
              <a:avLst>
                <a:gd name="adj1" fmla="val 10401724"/>
                <a:gd name="adj2" fmla="val 386369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Arc 16"/>
            <p:cNvSpPr>
              <a:spLocks noChangeAspect="1"/>
            </p:cNvSpPr>
            <p:nvPr/>
          </p:nvSpPr>
          <p:spPr>
            <a:xfrm>
              <a:off x="4386263" y="3844925"/>
              <a:ext cx="4618037" cy="4371975"/>
            </a:xfrm>
            <a:prstGeom prst="arc">
              <a:avLst>
                <a:gd name="adj1" fmla="val 10401724"/>
                <a:gd name="adj2" fmla="val 386369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8345488" y="2841625"/>
              <a:ext cx="303212" cy="355600"/>
              <a:chOff x="7138670" y="2794000"/>
              <a:chExt cx="303530" cy="355600"/>
            </a:xfrm>
          </p:grpSpPr>
          <p:sp>
            <p:nvSpPr>
              <p:cNvPr id="20" name="Parallelogram 19"/>
              <p:cNvSpPr/>
              <p:nvPr/>
            </p:nvSpPr>
            <p:spPr>
              <a:xfrm rot="5400000" flipV="1">
                <a:off x="7232590" y="2889190"/>
                <a:ext cx="304800" cy="114420"/>
              </a:xfrm>
              <a:prstGeom prst="parallelogram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8" name="Cube 17"/>
              <p:cNvSpPr/>
              <p:nvPr/>
            </p:nvSpPr>
            <p:spPr>
              <a:xfrm>
                <a:off x="7251500" y="2832100"/>
                <a:ext cx="177986" cy="254000"/>
              </a:xfrm>
              <a:prstGeom prst="cube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9" name="Parallelogram 18"/>
              <p:cNvSpPr/>
              <p:nvPr/>
            </p:nvSpPr>
            <p:spPr>
              <a:xfrm rot="5400000" flipV="1">
                <a:off x="7049042" y="2934428"/>
                <a:ext cx="304800" cy="125544"/>
              </a:xfrm>
              <a:prstGeom prst="parallelogram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4" name="Group 21"/>
            <p:cNvGrpSpPr>
              <a:grpSpLocks/>
            </p:cNvGrpSpPr>
            <p:nvPr/>
          </p:nvGrpSpPr>
          <p:grpSpPr bwMode="auto">
            <a:xfrm>
              <a:off x="8343900" y="3336925"/>
              <a:ext cx="304800" cy="355600"/>
              <a:chOff x="7138670" y="2794000"/>
              <a:chExt cx="303530" cy="355600"/>
            </a:xfrm>
          </p:grpSpPr>
          <p:sp>
            <p:nvSpPr>
              <p:cNvPr id="23" name="Parallelogram 22"/>
              <p:cNvSpPr/>
              <p:nvPr/>
            </p:nvSpPr>
            <p:spPr>
              <a:xfrm rot="5400000" flipV="1">
                <a:off x="7232888" y="2889488"/>
                <a:ext cx="304800" cy="113824"/>
              </a:xfrm>
              <a:prstGeom prst="parallelogram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" name="Cube 23"/>
              <p:cNvSpPr/>
              <p:nvPr/>
            </p:nvSpPr>
            <p:spPr>
              <a:xfrm>
                <a:off x="7250913" y="2832100"/>
                <a:ext cx="178640" cy="254000"/>
              </a:xfrm>
              <a:prstGeom prst="cube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Parallelogram 24"/>
              <p:cNvSpPr/>
              <p:nvPr/>
            </p:nvSpPr>
            <p:spPr>
              <a:xfrm rot="5400000" flipV="1">
                <a:off x="7049505" y="2933965"/>
                <a:ext cx="304800" cy="126471"/>
              </a:xfrm>
              <a:prstGeom prst="parallelogram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8343900" y="3756025"/>
              <a:ext cx="304800" cy="355600"/>
              <a:chOff x="7138670" y="2794000"/>
              <a:chExt cx="303530" cy="355600"/>
            </a:xfrm>
          </p:grpSpPr>
          <p:sp>
            <p:nvSpPr>
              <p:cNvPr id="27" name="Parallelogram 26"/>
              <p:cNvSpPr/>
              <p:nvPr/>
            </p:nvSpPr>
            <p:spPr>
              <a:xfrm rot="5400000" flipV="1">
                <a:off x="7232888" y="2889488"/>
                <a:ext cx="304800" cy="113824"/>
              </a:xfrm>
              <a:prstGeom prst="parallelogram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8" name="Cube 27"/>
              <p:cNvSpPr/>
              <p:nvPr/>
            </p:nvSpPr>
            <p:spPr>
              <a:xfrm>
                <a:off x="7250913" y="2832100"/>
                <a:ext cx="178640" cy="254000"/>
              </a:xfrm>
              <a:prstGeom prst="cube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Parallelogram 28"/>
              <p:cNvSpPr/>
              <p:nvPr/>
            </p:nvSpPr>
            <p:spPr>
              <a:xfrm rot="5400000" flipV="1">
                <a:off x="7049505" y="2933965"/>
                <a:ext cx="304800" cy="126471"/>
              </a:xfrm>
              <a:prstGeom prst="parallelogram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8345488" y="4124325"/>
              <a:ext cx="303212" cy="355600"/>
              <a:chOff x="7138670" y="2794000"/>
              <a:chExt cx="303530" cy="355600"/>
            </a:xfrm>
          </p:grpSpPr>
          <p:sp>
            <p:nvSpPr>
              <p:cNvPr id="31" name="Parallelogram 30"/>
              <p:cNvSpPr/>
              <p:nvPr/>
            </p:nvSpPr>
            <p:spPr>
              <a:xfrm rot="5400000" flipV="1">
                <a:off x="7232590" y="2889190"/>
                <a:ext cx="304800" cy="114420"/>
              </a:xfrm>
              <a:prstGeom prst="parallelogram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2" name="Cube 31"/>
              <p:cNvSpPr/>
              <p:nvPr/>
            </p:nvSpPr>
            <p:spPr>
              <a:xfrm>
                <a:off x="7251500" y="2832100"/>
                <a:ext cx="177986" cy="254000"/>
              </a:xfrm>
              <a:prstGeom prst="cube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3" name="Parallelogram 32"/>
              <p:cNvSpPr/>
              <p:nvPr/>
            </p:nvSpPr>
            <p:spPr>
              <a:xfrm rot="5400000" flipV="1">
                <a:off x="7049042" y="2934428"/>
                <a:ext cx="304800" cy="125544"/>
              </a:xfrm>
              <a:prstGeom prst="parallelogram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pic>
          <p:nvPicPr>
            <p:cNvPr id="46093" name="Picture 35" descr="swb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97000" y="4899025"/>
              <a:ext cx="1260475" cy="1258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9" name="Straight Connector 38"/>
            <p:cNvCxnSpPr>
              <a:stCxn id="36" idx="3"/>
              <a:endCxn id="19" idx="1"/>
            </p:cNvCxnSpPr>
            <p:nvPr/>
          </p:nvCxnSpPr>
          <p:spPr>
            <a:xfrm flipV="1">
              <a:off x="2657475" y="3059113"/>
              <a:ext cx="5688013" cy="2468562"/>
            </a:xfrm>
            <a:prstGeom prst="line">
              <a:avLst/>
            </a:prstGeom>
            <a:ln>
              <a:solidFill>
                <a:srgbClr val="B1101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6" idx="3"/>
              <a:endCxn id="25" idx="0"/>
            </p:cNvCxnSpPr>
            <p:nvPr/>
          </p:nvCxnSpPr>
          <p:spPr>
            <a:xfrm flipV="1">
              <a:off x="2657475" y="3540125"/>
              <a:ext cx="5686425" cy="1987550"/>
            </a:xfrm>
            <a:prstGeom prst="line">
              <a:avLst/>
            </a:prstGeom>
            <a:ln>
              <a:solidFill>
                <a:srgbClr val="B1101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6" idx="3"/>
              <a:endCxn id="29" idx="0"/>
            </p:cNvCxnSpPr>
            <p:nvPr/>
          </p:nvCxnSpPr>
          <p:spPr>
            <a:xfrm flipV="1">
              <a:off x="2657475" y="3959225"/>
              <a:ext cx="5686425" cy="1568450"/>
            </a:xfrm>
            <a:prstGeom prst="line">
              <a:avLst/>
            </a:prstGeom>
            <a:ln>
              <a:solidFill>
                <a:srgbClr val="B1101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6" idx="3"/>
              <a:endCxn id="33" idx="0"/>
            </p:cNvCxnSpPr>
            <p:nvPr/>
          </p:nvCxnSpPr>
          <p:spPr>
            <a:xfrm flipV="1">
              <a:off x="2657475" y="4327525"/>
              <a:ext cx="5688013" cy="1200150"/>
            </a:xfrm>
            <a:prstGeom prst="line">
              <a:avLst/>
            </a:prstGeom>
            <a:ln>
              <a:solidFill>
                <a:srgbClr val="B1101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/>
            <a:srcRect b="48682"/>
            <a:stretch>
              <a:fillRect/>
            </a:stretch>
          </p:blipFill>
          <p:spPr>
            <a:xfrm>
              <a:off x="5226969" y="4790154"/>
              <a:ext cx="2965712" cy="1514374"/>
            </a:xfrm>
            <a:prstGeom prst="rect">
              <a:avLst/>
            </a:prstGeom>
          </p:spPr>
        </p:pic>
      </p:grpSp>
      <p:cxnSp>
        <p:nvCxnSpPr>
          <p:cNvPr id="52" name="Straight Arrow Connector 51"/>
          <p:cNvCxnSpPr/>
          <p:nvPr/>
        </p:nvCxnSpPr>
        <p:spPr>
          <a:xfrm>
            <a:off x="1837292" y="2582329"/>
            <a:ext cx="429658" cy="1588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279654" y="2414596"/>
            <a:ext cx="1023501" cy="307777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∼ 900 nm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5518150" y="3281363"/>
            <a:ext cx="3003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/>
              <a:t>Dark current increases </a:t>
            </a:r>
            <a:r>
              <a:rPr lang="en-US" u="sng">
                <a:solidFill>
                  <a:srgbClr val="FF0000"/>
                </a:solidFill>
              </a:rPr>
              <a:t>(x100)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lum bright="-63000"/>
          </a:blip>
          <a:srcRect l="6290" t="9669" r="10527" b="4681"/>
          <a:stretch>
            <a:fillRect/>
          </a:stretch>
        </p:blipFill>
        <p:spPr bwMode="auto">
          <a:xfrm>
            <a:off x="0" y="1871663"/>
            <a:ext cx="5038725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6"/>
          <p:cNvSpPr txBox="1">
            <a:spLocks noChangeArrowheads="1"/>
          </p:cNvSpPr>
          <p:nvPr/>
        </p:nvSpPr>
        <p:spPr bwMode="auto">
          <a:xfrm>
            <a:off x="609600" y="1447800"/>
            <a:ext cx="4768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/>
              <a:t>NUV-VIS spectral response decreases </a:t>
            </a:r>
            <a:r>
              <a:rPr lang="en-US" u="sng">
                <a:solidFill>
                  <a:srgbClr val="FF0000"/>
                </a:solidFill>
              </a:rPr>
              <a:t>(factor 1.5)</a:t>
            </a:r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3">
            <a:lum bright="-70000" contrast="61000"/>
          </a:blip>
          <a:srcRect l="4749" t="8205" r="11778" b="3233"/>
          <a:stretch>
            <a:fillRect/>
          </a:stretch>
        </p:blipFill>
        <p:spPr bwMode="auto">
          <a:xfrm>
            <a:off x="5016500" y="3733800"/>
            <a:ext cx="40084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/>
          <a:srcRect l="5481" t="12630" r="19388" b="23740"/>
          <a:stretch>
            <a:fillRect/>
          </a:stretch>
        </p:blipFill>
        <p:spPr bwMode="auto">
          <a:xfrm>
            <a:off x="2209800" y="4267200"/>
            <a:ext cx="9874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ea typeface="ＭＳ Ｐゴシック" pitchFamily="-84" charset="-128"/>
                <a:cs typeface="ＭＳ Ｐゴシック" pitchFamily="-84" charset="-128"/>
              </a:rPr>
              <a:t/>
            </a:r>
            <a:br>
              <a:rPr lang="en-US" sz="3200" smtClean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sz="3200" smtClean="0">
                <a:ea typeface="ＭＳ Ｐゴシック" pitchFamily="-84" charset="-128"/>
                <a:cs typeface="ＭＳ Ｐゴシック" pitchFamily="-84" charset="-128"/>
              </a:rPr>
              <a:t>Si detector (AXUV)</a:t>
            </a:r>
            <a:r>
              <a:rPr lang="el-GR" sz="3200" smtClean="0"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en-US" sz="3200" smtClean="0">
                <a:ea typeface="ＭＳ Ｐゴシック" pitchFamily="-84" charset="-128"/>
                <a:cs typeface="ＭＳ Ｐゴシック" pitchFamily="-84" charset="-128"/>
              </a:rPr>
              <a:t>after proton tests (@14.5MeV)</a:t>
            </a:r>
            <a:br>
              <a:rPr lang="en-US" sz="3200" smtClean="0">
                <a:ea typeface="ＭＳ Ｐゴシック" pitchFamily="-84" charset="-128"/>
                <a:cs typeface="ＭＳ Ｐゴシック" pitchFamily="-84" charset="-128"/>
              </a:rPr>
            </a:br>
            <a:endParaRPr lang="en-US" sz="3200" smtClean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>
            <a:spLocks noChangeArrowheads="1"/>
          </p:cNvSpPr>
          <p:nvPr/>
        </p:nvSpPr>
        <p:spPr bwMode="auto">
          <a:xfrm>
            <a:off x="5141913" y="2590800"/>
            <a:ext cx="37734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u="sng"/>
              <a:t>Dark current (PIN11) </a:t>
            </a:r>
          </a:p>
          <a:p>
            <a:r>
              <a:rPr lang="en-US" sz="1600"/>
              <a:t>DC increases (x7) but still negligible (&gt; pA @ 0V)</a:t>
            </a:r>
          </a:p>
        </p:txBody>
      </p:sp>
      <p:sp>
        <p:nvSpPr>
          <p:cNvPr id="30723" name="TextBox 6"/>
          <p:cNvSpPr txBox="1">
            <a:spLocks noChangeArrowheads="1"/>
          </p:cNvSpPr>
          <p:nvPr/>
        </p:nvSpPr>
        <p:spPr bwMode="auto">
          <a:xfrm>
            <a:off x="762000" y="1495425"/>
            <a:ext cx="23542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u="sng"/>
              <a:t>Dark current MSM24r 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lum bright="-43000"/>
          </a:blip>
          <a:srcRect l="5350" t="8823" r="11179" b="3233"/>
          <a:stretch>
            <a:fillRect/>
          </a:stretch>
        </p:blipFill>
        <p:spPr bwMode="auto">
          <a:xfrm>
            <a:off x="4800600" y="3505200"/>
            <a:ext cx="4146550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>
            <a:lum bright="-22000"/>
          </a:blip>
          <a:srcRect l="5305" t="9920" r="12663" b="3989"/>
          <a:stretch>
            <a:fillRect/>
          </a:stretch>
        </p:blipFill>
        <p:spPr bwMode="auto">
          <a:xfrm>
            <a:off x="152400" y="1941513"/>
            <a:ext cx="4625975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>
          <a:xfrm flipV="1">
            <a:off x="4038600" y="2667000"/>
            <a:ext cx="0" cy="7016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7" name="TextBox 5"/>
          <p:cNvSpPr txBox="1">
            <a:spLocks noChangeArrowheads="1"/>
          </p:cNvSpPr>
          <p:nvPr/>
        </p:nvSpPr>
        <p:spPr bwMode="auto">
          <a:xfrm>
            <a:off x="3106738" y="3424238"/>
            <a:ext cx="1541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FF0000"/>
                </a:solidFill>
              </a:rPr>
              <a:t>@5V DC increases </a:t>
            </a:r>
          </a:p>
          <a:p>
            <a:pPr algn="ctr"/>
            <a:r>
              <a:rPr lang="en-US" sz="1200">
                <a:solidFill>
                  <a:srgbClr val="FF0000"/>
                </a:solidFill>
              </a:rPr>
              <a:t>by 1.3</a:t>
            </a:r>
          </a:p>
        </p:txBody>
      </p:sp>
      <p:sp>
        <p:nvSpPr>
          <p:cNvPr id="30728" name="TextBox 7"/>
          <p:cNvSpPr txBox="1">
            <a:spLocks noChangeArrowheads="1"/>
          </p:cNvSpPr>
          <p:nvPr/>
        </p:nvSpPr>
        <p:spPr bwMode="auto">
          <a:xfrm>
            <a:off x="152400" y="6188075"/>
            <a:ext cx="4303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  <a:sym typeface="Wingdings" pitchFamily="-84" charset="2"/>
              </a:rPr>
              <a:t> </a:t>
            </a:r>
            <a:r>
              <a:rPr lang="en-US">
                <a:solidFill>
                  <a:srgbClr val="FF0000"/>
                </a:solidFill>
              </a:rPr>
              <a:t>spectral response to be measured (soon)</a:t>
            </a:r>
          </a:p>
        </p:txBody>
      </p:sp>
      <p:pic>
        <p:nvPicPr>
          <p:cNvPr id="30729" name="Picture 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6088" y="5257800"/>
            <a:ext cx="9144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976688"/>
            <a:ext cx="9493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>
                <a:ea typeface="ＭＳ Ｐゴシック" pitchFamily="-84" charset="-128"/>
                <a:cs typeface="ＭＳ Ｐゴシック" pitchFamily="-84" charset="-128"/>
              </a:rPr>
              <a:t/>
            </a:r>
            <a:br>
              <a:rPr lang="en-US" sz="3200" smtClean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sz="3200" smtClean="0">
                <a:ea typeface="ＭＳ Ｐゴシック" pitchFamily="-84" charset="-128"/>
                <a:cs typeface="ＭＳ Ｐゴシック" pitchFamily="-84" charset="-128"/>
              </a:rPr>
              <a:t>Diamond detectors after proton tests (@14.5MeV)</a:t>
            </a:r>
            <a:br>
              <a:rPr lang="en-US" sz="3200" smtClean="0">
                <a:ea typeface="ＭＳ Ｐゴシック" pitchFamily="-84" charset="-128"/>
                <a:cs typeface="ＭＳ Ｐゴシック" pitchFamily="-84" charset="-128"/>
              </a:rPr>
            </a:br>
            <a:endParaRPr lang="en-US" sz="3200" smtClean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SWAP-LYRA cross-comparison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498600"/>
            <a:ext cx="4000500" cy="4991100"/>
          </a:xfrm>
        </p:spPr>
        <p:txBody>
          <a:bodyPr>
            <a:normAutofit/>
          </a:bodyPr>
          <a:lstStyle/>
          <a:p>
            <a:r>
              <a:rPr lang="en-US" dirty="0" smtClean="0"/>
              <a:t>LYRA nominal channels 1 and 2 strongly degraded </a:t>
            </a:r>
          </a:p>
          <a:p>
            <a:pPr indent="-285750">
              <a:buFont typeface="Symbol" pitchFamily="-84" charset="2"/>
              <a:buChar char=""/>
            </a:pPr>
            <a:r>
              <a:rPr lang="en-US" dirty="0" smtClean="0"/>
              <a:t>no long term comparison</a:t>
            </a:r>
          </a:p>
          <a:p>
            <a:pPr indent="-285750">
              <a:buFont typeface="Symbol" pitchFamily="-84" charset="2"/>
              <a:buChar char=""/>
            </a:pPr>
            <a:r>
              <a:rPr lang="en-US" dirty="0" smtClean="0"/>
              <a:t>now using unit 3 on a daily basis</a:t>
            </a:r>
          </a:p>
          <a:p>
            <a:r>
              <a:rPr lang="en-US" dirty="0" smtClean="0"/>
              <a:t>Good correlation between SWAP integrated value (17.4nm) and LYRA channels 3 and 4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1" y="1498600"/>
            <a:ext cx="3746500" cy="49911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other 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35100"/>
            <a:ext cx="4178299" cy="229076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LYRA channel 4 can be reconstructed from a synthetic spectrum combining SDO/EVE and TIMED/SEE</a:t>
            </a:r>
          </a:p>
          <a:p>
            <a:r>
              <a:rPr lang="en-US" dirty="0" smtClean="0"/>
              <a:t>For channel 3, degradation has to be taken into account</a:t>
            </a:r>
          </a:p>
          <a:p>
            <a:endParaRPr lang="en-US" dirty="0"/>
          </a:p>
        </p:txBody>
      </p:sp>
      <p:pic>
        <p:nvPicPr>
          <p:cNvPr id="4" name="Picture 3" descr="Screen Shot 2012-05-28 at 08.17.16.png"/>
          <p:cNvPicPr>
            <a:picLocks noChangeAspect="1"/>
          </p:cNvPicPr>
          <p:nvPr/>
        </p:nvPicPr>
        <p:blipFill>
          <a:blip r:embed="rId2"/>
          <a:srcRect l="2792" t="8935" r="3013" b="7835"/>
          <a:stretch>
            <a:fillRect/>
          </a:stretch>
        </p:blipFill>
        <p:spPr>
          <a:xfrm>
            <a:off x="5290129" y="1435100"/>
            <a:ext cx="3392438" cy="2590800"/>
          </a:xfrm>
          <a:prstGeom prst="rect">
            <a:avLst/>
          </a:prstGeom>
        </p:spPr>
      </p:pic>
      <p:pic>
        <p:nvPicPr>
          <p:cNvPr id="5" name="Picture 4" descr="GoesLyra20120706.png"/>
          <p:cNvPicPr>
            <a:picLocks noChangeAspect="1"/>
          </p:cNvPicPr>
          <p:nvPr/>
        </p:nvPicPr>
        <p:blipFill>
          <a:blip r:embed="rId3">
            <a:lum bright="-39000" contrast="57000"/>
          </a:blip>
          <a:stretch>
            <a:fillRect/>
          </a:stretch>
        </p:blipFill>
        <p:spPr>
          <a:xfrm>
            <a:off x="611187" y="3996836"/>
            <a:ext cx="3389313" cy="260716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21200" y="4368799"/>
            <a:ext cx="4161367" cy="2235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400" dirty="0" smtClean="0"/>
              <a:t>Good correlation between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GOES (0.1-0.8nm) and LYRA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channels 3 and 4</a:t>
            </a:r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r>
              <a:rPr lang="en-US" sz="2400" dirty="0" smtClean="0"/>
              <a:t>EUV contribution has to be removed from LYRA signal</a:t>
            </a:r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=&gt; LYRA can constitute a proxy for GOES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4"/>
              </a:buBlip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0600" y="6337298"/>
            <a:ext cx="1865753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5DFCE"/>
                </a:solidFill>
              </a:rPr>
              <a:t>p</a:t>
            </a:r>
            <a:r>
              <a:rPr lang="en-US" dirty="0" smtClean="0">
                <a:solidFill>
                  <a:srgbClr val="E5DFCE"/>
                </a:solidFill>
              </a:rPr>
              <a:t>roba2.sidc.be/ssa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7-11 at 15.03.25.png"/>
          <p:cNvPicPr>
            <a:picLocks noChangeAspect="1"/>
          </p:cNvPicPr>
          <p:nvPr/>
        </p:nvPicPr>
        <p:blipFill>
          <a:blip r:embed="rId2"/>
          <a:srcRect l="5139" r="6667"/>
          <a:stretch>
            <a:fillRect/>
          </a:stretch>
        </p:blipFill>
        <p:spPr>
          <a:xfrm>
            <a:off x="165100" y="792498"/>
            <a:ext cx="8786117" cy="5246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55838"/>
            <a:ext cx="7721600" cy="3243262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dirty="0" smtClean="0"/>
              <a:t>Generalities on PROBA2 and LYRA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LYRA current status and performances</a:t>
            </a:r>
          </a:p>
          <a:p>
            <a:pPr>
              <a:spcAft>
                <a:spcPts val="2400"/>
              </a:spcAft>
            </a:pPr>
            <a:r>
              <a:rPr lang="en-US" sz="2800" b="1" dirty="0" smtClean="0">
                <a:solidFill>
                  <a:srgbClr val="800000"/>
                </a:solidFill>
              </a:rPr>
              <a:t>Science with LYRA</a:t>
            </a:r>
          </a:p>
          <a:p>
            <a:pPr>
              <a:spcAft>
                <a:spcPts val="2400"/>
              </a:spcAft>
            </a:pPr>
            <a:endParaRPr lang="en-US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Fields of investigation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2992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Flares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Detection of Lyman-alpha flares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Multi-wavelength analysis of flares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Short time-scale events, especially quasi-period pulsations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Variability of long term solar spectral irradiance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Sun-Moon eclipses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Occultations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Analysis of the degradation process and of ageing effects caused by energetic particles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Performances of wide-</a:t>
            </a:r>
            <a:r>
              <a:rPr lang="en-US" dirty="0" err="1" smtClean="0">
                <a:solidFill>
                  <a:srgbClr val="000000"/>
                </a:solidFill>
              </a:rPr>
              <a:t>bandgap</a:t>
            </a:r>
            <a:r>
              <a:rPr lang="en-US" dirty="0" smtClean="0">
                <a:solidFill>
                  <a:srgbClr val="000000"/>
                </a:solidFill>
              </a:rPr>
              <a:t> detectors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Comparison to other instruments (GOES, EVE …)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78600" y="1816100"/>
            <a:ext cx="226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Talk L. </a:t>
            </a:r>
            <a:r>
              <a:rPr lang="en-US" dirty="0" err="1" smtClean="0">
                <a:solidFill>
                  <a:srgbClr val="0000FF"/>
                </a:solidFill>
              </a:rPr>
              <a:t>Damé</a:t>
            </a:r>
            <a:r>
              <a:rPr lang="en-US" dirty="0" smtClean="0">
                <a:solidFill>
                  <a:srgbClr val="0000FF"/>
                </a:solidFill>
              </a:rPr>
              <a:t> – PSW.3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75400" y="3237468"/>
            <a:ext cx="27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Talk M. </a:t>
            </a:r>
            <a:r>
              <a:rPr lang="en-US" dirty="0" err="1" smtClean="0">
                <a:solidFill>
                  <a:srgbClr val="0000FF"/>
                </a:solidFill>
              </a:rPr>
              <a:t>Kretzschmar</a:t>
            </a:r>
            <a:r>
              <a:rPr lang="en-US" dirty="0" smtClean="0">
                <a:solidFill>
                  <a:srgbClr val="0000FF"/>
                </a:solidFill>
              </a:rPr>
              <a:t> – D2.5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7800" y="5942568"/>
            <a:ext cx="243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Talk G. </a:t>
            </a:r>
            <a:r>
              <a:rPr lang="en-US" dirty="0" err="1" smtClean="0">
                <a:solidFill>
                  <a:srgbClr val="0000FF"/>
                </a:solidFill>
              </a:rPr>
              <a:t>Cessateur</a:t>
            </a:r>
            <a:r>
              <a:rPr lang="en-US" dirty="0" smtClean="0">
                <a:solidFill>
                  <a:srgbClr val="0000FF"/>
                </a:solidFill>
              </a:rPr>
              <a:t>– D2.5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9700" y="2172732"/>
            <a:ext cx="251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Talk I. </a:t>
            </a:r>
            <a:r>
              <a:rPr lang="en-US" dirty="0" err="1" smtClean="0">
                <a:solidFill>
                  <a:srgbClr val="0000FF"/>
                </a:solidFill>
              </a:rPr>
              <a:t>Dammasch</a:t>
            </a:r>
            <a:r>
              <a:rPr lang="en-US" dirty="0" smtClean="0">
                <a:solidFill>
                  <a:srgbClr val="0000FF"/>
                </a:solidFill>
              </a:rPr>
              <a:t> – C1.2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261938"/>
            <a:ext cx="8026400" cy="868362"/>
          </a:xfrm>
        </p:spPr>
        <p:txBody>
          <a:bodyPr/>
          <a:lstStyle/>
          <a:p>
            <a:r>
              <a:rPr lang="en-US" dirty="0" smtClean="0"/>
              <a:t>Solar flares with LYRA: </a:t>
            </a:r>
            <a:r>
              <a:rPr lang="en-US" dirty="0" smtClean="0">
                <a:cs typeface="Goudy Old Style (Headings)"/>
              </a:rPr>
              <a:t>Ly-</a:t>
            </a:r>
            <a:r>
              <a:rPr lang="en-US" dirty="0" err="1" smtClean="0">
                <a:cs typeface="Goudy Old Style (Headings)"/>
              </a:rPr>
              <a:t>α</a:t>
            </a:r>
            <a:r>
              <a:rPr lang="en-US" dirty="0" err="1" smtClean="0"/>
              <a:t>flare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193800"/>
            <a:ext cx="4292600" cy="5689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LYRA has observed about 10 flares in Ly-</a:t>
            </a:r>
            <a:r>
              <a:rPr lang="en-US" dirty="0" err="1" smtClean="0"/>
              <a:t></a:t>
            </a:r>
            <a:r>
              <a:rPr lang="en-US" dirty="0" smtClean="0"/>
              <a:t> </a:t>
            </a:r>
          </a:p>
          <a:p>
            <a:r>
              <a:rPr lang="en-US" dirty="0" smtClean="0"/>
              <a:t>Very brief impulsive phase.</a:t>
            </a:r>
          </a:p>
          <a:p>
            <a:r>
              <a:rPr lang="en-US" dirty="0" smtClean="0"/>
              <a:t>Ly-</a:t>
            </a:r>
            <a:r>
              <a:rPr lang="en-US" dirty="0" err="1" smtClean="0"/>
              <a:t></a:t>
            </a:r>
            <a:r>
              <a:rPr lang="en-US" dirty="0" smtClean="0"/>
              <a:t> peaks very early, but mostly follows the gradual phase.</a:t>
            </a:r>
          </a:p>
          <a:p>
            <a:r>
              <a:rPr lang="en-US" dirty="0" smtClean="0"/>
              <a:t>Looks well correlated with H- at the time resolution</a:t>
            </a:r>
          </a:p>
          <a:p>
            <a:r>
              <a:rPr lang="en-US" dirty="0" smtClean="0"/>
              <a:t>LYRA probably underestimates the Ly-</a:t>
            </a:r>
            <a:r>
              <a:rPr lang="en-US" dirty="0" err="1" smtClean="0"/>
              <a:t></a:t>
            </a:r>
            <a:r>
              <a:rPr lang="en-US" dirty="0" smtClean="0"/>
              <a:t> flare flux due to its large pass-bands (a factor10 at most).</a:t>
            </a:r>
          </a:p>
          <a:p>
            <a:r>
              <a:rPr lang="en-US" dirty="0" smtClean="0"/>
              <a:t>The Ly-</a:t>
            </a:r>
            <a:r>
              <a:rPr lang="en-US" dirty="0" err="1" smtClean="0"/>
              <a:t></a:t>
            </a:r>
            <a:r>
              <a:rPr lang="en-US" dirty="0" smtClean="0"/>
              <a:t> emission alone is small </a:t>
            </a:r>
            <a:r>
              <a:rPr lang="en-US" dirty="0" err="1" smtClean="0"/>
              <a:t>wrt</a:t>
            </a:r>
            <a:r>
              <a:rPr lang="en-US" dirty="0" smtClean="0"/>
              <a:t> to the total energy release.</a:t>
            </a:r>
            <a:endParaRPr lang="en-US" dirty="0"/>
          </a:p>
        </p:txBody>
      </p:sp>
      <p:pic>
        <p:nvPicPr>
          <p:cNvPr id="4" name="Picture 3" descr="Screen Shot 2012-05-28 at 08.40.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674" y="1079500"/>
            <a:ext cx="4287626" cy="56515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Multi-wavelength analysis of flares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Comparing with other instruments (e.g. SDO/EVE)</a:t>
            </a:r>
          </a:p>
          <a:p>
            <a:pPr lvl="1"/>
            <a:r>
              <a:rPr lang="en-US" dirty="0" smtClean="0"/>
              <a:t>Separate the SXR from EUV component</a:t>
            </a:r>
          </a:p>
          <a:p>
            <a:pPr lvl="1"/>
            <a:r>
              <a:rPr lang="en-US" dirty="0" smtClean="0"/>
              <a:t>Build a plot of the thermal evolution of flare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17" y="3513594"/>
            <a:ext cx="3824583" cy="2547561"/>
          </a:xfrm>
          <a:prstGeom prst="rect">
            <a:avLst/>
          </a:prstGeom>
        </p:spPr>
      </p:pic>
      <p:pic>
        <p:nvPicPr>
          <p:cNvPr id="6" name="Picture 5" descr="flare_temp_ts_059_12_l2_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3518571"/>
            <a:ext cx="3530600" cy="25425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5087" y="6190734"/>
            <a:ext cx="256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</a:t>
            </a:r>
            <a:r>
              <a:rPr lang="en-US" sz="1400" dirty="0"/>
              <a:t>. C. Chamberlin (NASA/GSFC)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55838"/>
            <a:ext cx="7721600" cy="3243262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b="1" dirty="0" smtClean="0">
                <a:solidFill>
                  <a:srgbClr val="800000"/>
                </a:solidFill>
              </a:rPr>
              <a:t>Generalities on PROBA2 and LYRA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LYRA current status and performances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Science with LYRA</a:t>
            </a:r>
          </a:p>
          <a:p>
            <a:pPr>
              <a:spcAft>
                <a:spcPts val="2400"/>
              </a:spcAft>
            </a:pPr>
            <a:endParaRPr lang="en-US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flares with LYRA: QPP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443038"/>
            <a:ext cx="7124700" cy="2328862"/>
          </a:xfrm>
        </p:spPr>
        <p:txBody>
          <a:bodyPr>
            <a:normAutofit/>
          </a:bodyPr>
          <a:lstStyle/>
          <a:p>
            <a:r>
              <a:rPr lang="en-US" dirty="0" smtClean="0"/>
              <a:t>QPP = quasi-periodic pulsations of solar irradiance observed during the onset of solar flares</a:t>
            </a:r>
          </a:p>
          <a:p>
            <a:r>
              <a:rPr lang="en-US" dirty="0" smtClean="0"/>
              <a:t>Periods of about 10 sec and 2 min detected in LYRA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2900" y="3327400"/>
            <a:ext cx="2870200" cy="31653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Comparison with other instruments: time delays between EUV and soft X-ray in the 2-30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range.</a:t>
            </a:r>
          </a:p>
          <a:p>
            <a:pPr marL="463550" marR="0" lvl="0" indent="-46355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Pct val="90000"/>
              <a:buFontTx/>
              <a:buBlip>
                <a:blip r:embed="rId2"/>
              </a:buBlip>
              <a:tabLst/>
              <a:defRPr/>
            </a:pPr>
            <a:r>
              <a:rPr lang="en-US" sz="2400" dirty="0" err="1" smtClean="0"/>
              <a:t>Heliosismology</a:t>
            </a:r>
            <a:r>
              <a:rPr lang="en-US" sz="2400" dirty="0" smtClean="0"/>
              <a:t> =&gt; deduce de value of the </a:t>
            </a:r>
            <a:r>
              <a:rPr lang="en-US" sz="2400" dirty="0" err="1" smtClean="0"/>
              <a:t>plasmaβ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Screen Shot 2012-05-29 at 21.49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226" y="3162300"/>
            <a:ext cx="5493774" cy="333044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solar irradiance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1301"/>
            <a:ext cx="7137400" cy="270312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Two EUV channels of LYRA: nominal unit</a:t>
            </a:r>
          </a:p>
          <a:p>
            <a:pPr>
              <a:buNone/>
            </a:pPr>
            <a:r>
              <a:rPr lang="en-US" dirty="0" smtClean="0"/>
              <a:t>	Attention:  In channel 3, to take degradation into account</a:t>
            </a:r>
          </a:p>
          <a:p>
            <a:r>
              <a:rPr lang="en-US" dirty="0" smtClean="0"/>
              <a:t>Lyman-alpha and Herzberg: use of the daily campaigns with unit 3 (TBD)</a:t>
            </a:r>
          </a:p>
          <a:p>
            <a:r>
              <a:rPr lang="en-US" dirty="0" smtClean="0"/>
              <a:t>Cross-comparison with SDO/EVE, TIMED/SEE, and SOHO/SEM</a:t>
            </a:r>
          </a:p>
        </p:txBody>
      </p:sp>
      <p:pic>
        <p:nvPicPr>
          <p:cNvPr id="7" name="Picture 6" descr="Screen Shot 2012-05-28 at 08.17.51.png"/>
          <p:cNvPicPr>
            <a:picLocks noChangeAspect="1"/>
          </p:cNvPicPr>
          <p:nvPr/>
        </p:nvPicPr>
        <p:blipFill>
          <a:blip r:embed="rId2"/>
          <a:srcRect t="2506" r="1564"/>
          <a:stretch>
            <a:fillRect/>
          </a:stretch>
        </p:blipFill>
        <p:spPr>
          <a:xfrm>
            <a:off x="4008293" y="3985824"/>
            <a:ext cx="4835814" cy="2643576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Sun-Moon eclipses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Assessment of models for center-to-limb variation (e.g. COSI) in the longer wavelengths channels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46297" y="5261911"/>
            <a:ext cx="3566160" cy="1511301"/>
          </a:xfrm>
        </p:spPr>
        <p:txBody>
          <a:bodyPr/>
          <a:lstStyle/>
          <a:p>
            <a:r>
              <a:rPr lang="en-US" dirty="0" smtClean="0"/>
              <a:t>EUV channels: variability induced by active regions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497" y="1447800"/>
            <a:ext cx="3543300" cy="3420411"/>
          </a:xfrm>
          <a:prstGeom prst="rect">
            <a:avLst/>
          </a:prstGeom>
        </p:spPr>
      </p:pic>
      <p:pic>
        <p:nvPicPr>
          <p:cNvPr id="6" name="Picture 5" descr="LYRA_transit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836458"/>
            <a:ext cx="4208097" cy="254239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scientific 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735138"/>
            <a:ext cx="8242300" cy="4856162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S.T. Kumara, et al. </a:t>
            </a:r>
            <a:r>
              <a:rPr lang="en-US" i="1" dirty="0" smtClean="0"/>
              <a:t>Preliminary Results on Irradiance Measurements from </a:t>
            </a:r>
            <a:r>
              <a:rPr lang="en-US" i="1" dirty="0" err="1" smtClean="0"/>
              <a:t>Lyra</a:t>
            </a:r>
            <a:r>
              <a:rPr lang="en-US" i="1" dirty="0" smtClean="0"/>
              <a:t> and Swap</a:t>
            </a:r>
            <a:r>
              <a:rPr lang="en-US" dirty="0" smtClean="0"/>
              <a:t>, Advances in Astronomy, 2012</a:t>
            </a:r>
          </a:p>
          <a:p>
            <a:r>
              <a:rPr lang="en-US" dirty="0" smtClean="0"/>
              <a:t>A. I. Shapiro et al., </a:t>
            </a:r>
            <a:r>
              <a:rPr lang="en-US" i="1" dirty="0" smtClean="0"/>
              <a:t>Eclipses observed by LYRA - a sensitive tool to test the models for the solar irradiance</a:t>
            </a:r>
            <a:r>
              <a:rPr lang="en-US" dirty="0" smtClean="0"/>
              <a:t>, Solar Physics, 2012 </a:t>
            </a:r>
          </a:p>
          <a:p>
            <a:r>
              <a:rPr lang="en-US" dirty="0" smtClean="0"/>
              <a:t>A.V. Shapiro, et al. </a:t>
            </a:r>
            <a:r>
              <a:rPr lang="en-US" i="1" dirty="0" smtClean="0"/>
              <a:t>Solar rotational cycle as observed by LYRA</a:t>
            </a:r>
            <a:r>
              <a:rPr lang="en-US" dirty="0" smtClean="0"/>
              <a:t>, Solar Physics, 2012 </a:t>
            </a:r>
          </a:p>
          <a:p>
            <a:r>
              <a:rPr lang="en-US" dirty="0" smtClean="0"/>
              <a:t>L. </a:t>
            </a:r>
            <a:r>
              <a:rPr lang="en-US" dirty="0" err="1" smtClean="0"/>
              <a:t>Dolla</a:t>
            </a:r>
            <a:r>
              <a:rPr lang="en-US" dirty="0" smtClean="0"/>
              <a:t>, et al., </a:t>
            </a:r>
            <a:r>
              <a:rPr lang="en-US" i="1" dirty="0" smtClean="0"/>
              <a:t>Time delays in quasi-periodic pulsations observed during the X2.2 solar </a:t>
            </a:r>
            <a:r>
              <a:rPr lang="en-US" i="1" dirty="0" err="1" smtClean="0"/>
              <a:t>ﬂare</a:t>
            </a:r>
            <a:r>
              <a:rPr lang="en-US" i="1" dirty="0" smtClean="0"/>
              <a:t> on 15 February 2011, </a:t>
            </a:r>
            <a:r>
              <a:rPr lang="en-US" dirty="0" smtClean="0"/>
              <a:t>The Astrophysical Journal, 2012</a:t>
            </a:r>
          </a:p>
          <a:p>
            <a:r>
              <a:rPr lang="en-US" dirty="0" smtClean="0"/>
              <a:t> T. Van </a:t>
            </a:r>
            <a:r>
              <a:rPr lang="en-US" dirty="0" err="1" smtClean="0"/>
              <a:t>Doorsselaere</a:t>
            </a:r>
            <a:r>
              <a:rPr lang="en-US" dirty="0" smtClean="0"/>
              <a:t>, et al. </a:t>
            </a:r>
            <a:r>
              <a:rPr lang="en-US" i="1" dirty="0" smtClean="0"/>
              <a:t>LYRA Observations of Two Oscillation Modes in a Single Flare, </a:t>
            </a:r>
            <a:r>
              <a:rPr lang="en-US" dirty="0" smtClean="0"/>
              <a:t>The Astrophysical Journal, 2011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1901" y="2908300"/>
            <a:ext cx="6616699" cy="181588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266700"/>
            <a:r>
              <a:rPr lang="en-US" sz="28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… more to come in the PROBA2 topical issue of Solar Physics - to be released soon</a:t>
            </a:r>
          </a:p>
          <a:p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1" name="Picture 5" descr="logotOR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8238" y="1641475"/>
            <a:ext cx="1066800" cy="1066800"/>
          </a:xfrm>
          <a:prstGeom prst="rect">
            <a:avLst/>
          </a:prstGeom>
          <a:noFill/>
        </p:spPr>
      </p:pic>
      <p:graphicFrame>
        <p:nvGraphicFramePr>
          <p:cNvPr id="111622" name="Object 6"/>
          <p:cNvGraphicFramePr>
            <a:graphicFrameLocks noChangeAspect="1"/>
          </p:cNvGraphicFramePr>
          <p:nvPr/>
        </p:nvGraphicFramePr>
        <p:xfrm>
          <a:off x="2435225" y="2565400"/>
          <a:ext cx="1371600" cy="785813"/>
        </p:xfrm>
        <a:graphic>
          <a:graphicData uri="http://schemas.openxmlformats.org/presentationml/2006/ole">
            <p:oleObj spid="_x0000_s70658" name="Document" r:id="rId4" imgW="1000080" imgH="573480" progId="Word.Document.8">
              <p:embed/>
            </p:oleObj>
          </a:graphicData>
        </a:graphic>
      </p:graphicFrame>
      <p:pic>
        <p:nvPicPr>
          <p:cNvPr id="111623" name="Picture 7" descr="logo_pmod_150dp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5225" y="1700213"/>
            <a:ext cx="1981200" cy="6810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1624" name="Picture 8" descr="IM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99050" y="2581275"/>
            <a:ext cx="1049338" cy="7762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111625" name="Object 9"/>
          <p:cNvGraphicFramePr>
            <a:graphicFrameLocks noChangeAspect="1"/>
          </p:cNvGraphicFramePr>
          <p:nvPr/>
        </p:nvGraphicFramePr>
        <p:xfrm>
          <a:off x="5891213" y="5805488"/>
          <a:ext cx="1493837" cy="842962"/>
        </p:xfrm>
        <a:graphic>
          <a:graphicData uri="http://schemas.openxmlformats.org/presentationml/2006/ole">
            <p:oleObj spid="_x0000_s70659" name="Photo Editor-Foto" r:id="rId7" imgW="13232072" imgH="8009524" progId="">
              <p:embed/>
            </p:oleObj>
          </a:graphicData>
        </a:graphic>
      </p:graphicFrame>
      <p:pic>
        <p:nvPicPr>
          <p:cNvPr id="111626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19550" y="2568575"/>
            <a:ext cx="960438" cy="150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11631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31075" y="4724400"/>
            <a:ext cx="9858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32" name="Picture 16"/>
          <p:cNvPicPr>
            <a:picLocks noChangeAspect="1" noChangeArrowheads="1"/>
          </p:cNvPicPr>
          <p:nvPr/>
        </p:nvPicPr>
        <p:blipFill>
          <a:blip r:embed="rId10"/>
          <a:srcRect t="12534"/>
          <a:stretch>
            <a:fillRect/>
          </a:stretch>
        </p:blipFill>
        <p:spPr bwMode="auto">
          <a:xfrm>
            <a:off x="5891213" y="4365625"/>
            <a:ext cx="1241425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34" name="Picture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95588" y="3573463"/>
            <a:ext cx="10572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35" name="Picture 19"/>
          <p:cNvPicPr>
            <a:picLocks noChangeAspect="1" noChangeArrowheads="1"/>
          </p:cNvPicPr>
          <p:nvPr/>
        </p:nvPicPr>
        <p:blipFill>
          <a:blip r:embed="rId12"/>
          <a:srcRect l="4785" t="68709" r="35590"/>
          <a:stretch>
            <a:fillRect/>
          </a:stretch>
        </p:blipFill>
        <p:spPr bwMode="auto">
          <a:xfrm>
            <a:off x="5099050" y="3429000"/>
            <a:ext cx="180022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38" name="Picture 2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46525" y="4292600"/>
            <a:ext cx="17335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40" name="Picture 2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51350" y="5013325"/>
            <a:ext cx="12636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7" descr="belspo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8238" y="5446713"/>
            <a:ext cx="1409700" cy="1143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502400" y="1612900"/>
            <a:ext cx="2184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2918416" y="3357563"/>
            <a:ext cx="3583984" cy="76944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</a:rPr>
              <a:t>THANK YOU!</a:t>
            </a:r>
            <a:endParaRPr lang="en-US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1003300" y="397670"/>
            <a:ext cx="7313613" cy="868362"/>
          </a:xfrm>
        </p:spPr>
        <p:txBody>
          <a:bodyPr/>
          <a:lstStyle/>
          <a:p>
            <a:r>
              <a:rPr lang="en-US" dirty="0" smtClean="0"/>
              <a:t>Collaborations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3613" cy="868362"/>
          </a:xfrm>
        </p:spPr>
        <p:txBody>
          <a:bodyPr/>
          <a:lstStyle/>
          <a:p>
            <a:r>
              <a:rPr lang="en-US" dirty="0" smtClean="0"/>
              <a:t>PROBA2: an ESA </a:t>
            </a:r>
            <a:r>
              <a:rPr lang="en-US" dirty="0" err="1" smtClean="0"/>
              <a:t>microsat</a:t>
            </a:r>
            <a:endParaRPr lang="en-US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41301" y="4403587"/>
            <a:ext cx="5778499" cy="1755913"/>
          </a:xfrm>
        </p:spPr>
        <p:txBody>
          <a:bodyPr>
            <a:noAutofit/>
          </a:bodyPr>
          <a:lstStyle/>
          <a:p>
            <a:r>
              <a:rPr lang="en-US" sz="1800" dirty="0"/>
              <a:t>L</a:t>
            </a:r>
            <a:r>
              <a:rPr lang="en-US" sz="1800" dirty="0" smtClean="0"/>
              <a:t>aunched on November 9, 2009</a:t>
            </a:r>
          </a:p>
          <a:p>
            <a:r>
              <a:rPr lang="en-US" sz="1800" dirty="0" smtClean="0"/>
              <a:t>17 technology demonstrators + 4 scientific instruments</a:t>
            </a:r>
          </a:p>
          <a:p>
            <a:r>
              <a:rPr lang="en-US" sz="1800" dirty="0" smtClean="0"/>
              <a:t>LYRA first light on January 6, 2010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Mission currently founded till end 2012. Extension procedure is on-going.</a:t>
            </a:r>
            <a:endParaRPr lang="en-US" sz="1800" dirty="0" smtClean="0"/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461" y="1455769"/>
            <a:ext cx="3756440" cy="281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6" name="Straight Arrow Connector 5"/>
          <p:cNvCxnSpPr>
            <a:cxnSpLocks noChangeShapeType="1"/>
          </p:cNvCxnSpPr>
          <p:nvPr/>
        </p:nvCxnSpPr>
        <p:spPr bwMode="auto">
          <a:xfrm flipV="1">
            <a:off x="3086100" y="2514602"/>
            <a:ext cx="2857500" cy="53892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stealth" w="lg" len="lg"/>
          </a:ln>
        </p:spPr>
      </p:cxnSp>
      <p:cxnSp>
        <p:nvCxnSpPr>
          <p:cNvPr id="18437" name="Straight Arrow Connector 6"/>
          <p:cNvCxnSpPr>
            <a:cxnSpLocks noChangeShapeType="1"/>
          </p:cNvCxnSpPr>
          <p:nvPr/>
        </p:nvCxnSpPr>
        <p:spPr bwMode="auto">
          <a:xfrm>
            <a:off x="3086100" y="3302000"/>
            <a:ext cx="2933700" cy="1231900"/>
          </a:xfrm>
          <a:prstGeom prst="straightConnector1">
            <a:avLst/>
          </a:prstGeom>
          <a:noFill/>
          <a:ln w="34925">
            <a:solidFill>
              <a:srgbClr val="FF0000"/>
            </a:solidFill>
            <a:round/>
            <a:headEnd/>
            <a:tailEnd type="stealth" w="lg" len="lg"/>
          </a:ln>
        </p:spPr>
      </p:cxnSp>
      <p:sp>
        <p:nvSpPr>
          <p:cNvPr id="18438" name="TextBox 8"/>
          <p:cNvSpPr txBox="1">
            <a:spLocks noChangeArrowheads="1"/>
          </p:cNvSpPr>
          <p:nvPr/>
        </p:nvSpPr>
        <p:spPr bwMode="auto">
          <a:xfrm>
            <a:off x="7086600" y="1223963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LYRA</a:t>
            </a:r>
          </a:p>
        </p:txBody>
      </p:sp>
      <p:sp>
        <p:nvSpPr>
          <p:cNvPr id="18439" name="TextBox 10"/>
          <p:cNvSpPr txBox="1">
            <a:spLocks noChangeArrowheads="1"/>
          </p:cNvSpPr>
          <p:nvPr/>
        </p:nvSpPr>
        <p:spPr bwMode="auto">
          <a:xfrm>
            <a:off x="7086600" y="3848100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564A17"/>
                </a:solidFill>
              </a:rPr>
              <a:t>SWAP</a:t>
            </a:r>
          </a:p>
        </p:txBody>
      </p:sp>
      <p:pic>
        <p:nvPicPr>
          <p:cNvPr id="18440" name="Picture 17" descr="CIMG0079.JPG"/>
          <p:cNvPicPr>
            <a:picLocks noChangeAspect="1"/>
          </p:cNvPicPr>
          <p:nvPr/>
        </p:nvPicPr>
        <p:blipFill>
          <a:blip r:embed="rId3"/>
          <a:srcRect l="5859"/>
          <a:stretch>
            <a:fillRect/>
          </a:stretch>
        </p:blipFill>
        <p:spPr bwMode="auto">
          <a:xfrm>
            <a:off x="6324600" y="1711325"/>
            <a:ext cx="22034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20" descr="IMG_0053_copy-51ad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4294188"/>
            <a:ext cx="22860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 noChangeAspect="1"/>
          </p:cNvGrpSpPr>
          <p:nvPr/>
        </p:nvGrpSpPr>
        <p:grpSpPr bwMode="auto">
          <a:xfrm>
            <a:off x="5181600" y="1670050"/>
            <a:ext cx="3505200" cy="4578350"/>
            <a:chOff x="0" y="0"/>
            <a:chExt cx="3240" cy="4232"/>
          </a:xfrm>
        </p:grpSpPr>
        <p:pic>
          <p:nvPicPr>
            <p:cNvPr id="19462" name="Picture 2"/>
            <p:cNvPicPr>
              <a:picLocks noChangeAspect="1" noChangeArrowheads="1"/>
            </p:cNvPicPr>
            <p:nvPr/>
          </p:nvPicPr>
          <p:blipFill>
            <a:blip r:embed="rId2"/>
            <a:srcRect l="11945" r="11945"/>
            <a:stretch>
              <a:fillRect/>
            </a:stretch>
          </p:blipFill>
          <p:spPr bwMode="auto">
            <a:xfrm>
              <a:off x="40" y="40"/>
              <a:ext cx="3160" cy="4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9463" name="Picture 3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240" cy="42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946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PROBA2 orbit</a:t>
            </a:r>
          </a:p>
        </p:txBody>
      </p:sp>
      <p:sp>
        <p:nvSpPr>
          <p:cNvPr id="19461" name="Content Placeholder 10"/>
          <p:cNvSpPr>
            <a:spLocks noGrp="1"/>
          </p:cNvSpPr>
          <p:nvPr>
            <p:ph idx="1"/>
          </p:nvPr>
        </p:nvSpPr>
        <p:spPr>
          <a:xfrm>
            <a:off x="457200" y="1587500"/>
            <a:ext cx="4267200" cy="4648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  <a:buFont typeface="Wingdings" charset="2"/>
              <a:buNone/>
            </a:pPr>
            <a:r>
              <a:rPr lang="en-US" sz="2400" dirty="0">
                <a:solidFill>
                  <a:schemeClr val="tx1"/>
                </a:solidFill>
              </a:rPr>
              <a:t>PROBA2 orbit: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 err="1">
                <a:solidFill>
                  <a:schemeClr val="tx1"/>
                </a:solidFill>
              </a:rPr>
              <a:t>Heliosynchronous</a:t>
            </a: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</a:rPr>
              <a:t>Polar 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</a:rPr>
              <a:t>Dawn-dusk 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</a:rPr>
              <a:t>725 km altitude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>
                <a:solidFill>
                  <a:schemeClr val="tx1"/>
                </a:solidFill>
              </a:rPr>
              <a:t>Duration of 100 min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400" dirty="0" smtClean="0">
                <a:solidFill>
                  <a:schemeClr val="tx1"/>
                </a:solidFill>
              </a:rPr>
              <a:t>Occultation season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000" dirty="0" smtClean="0">
                <a:solidFill>
                  <a:schemeClr val="tx1"/>
                </a:solidFill>
              </a:rPr>
              <a:t>From October</a:t>
            </a:r>
            <a:r>
              <a:rPr lang="en-US" sz="2000" dirty="0" smtClean="0"/>
              <a:t> to </a:t>
            </a:r>
            <a:r>
              <a:rPr lang="en-US" sz="2000" dirty="0" smtClean="0">
                <a:solidFill>
                  <a:schemeClr val="tx1"/>
                </a:solidFill>
              </a:rPr>
              <a:t>February</a:t>
            </a:r>
          </a:p>
          <a:p>
            <a:pPr lvl="1" eaLnBrk="1" hangingPunct="1">
              <a:lnSpc>
                <a:spcPct val="80000"/>
              </a:lnSpc>
              <a:buClr>
                <a:srgbClr val="B8B8B8"/>
              </a:buClr>
              <a:buSzPct val="80000"/>
            </a:pPr>
            <a:r>
              <a:rPr lang="en-US" sz="2000" dirty="0" smtClean="0">
                <a:solidFill>
                  <a:schemeClr val="tx1"/>
                </a:solidFill>
              </a:rPr>
              <a:t>Maximum </a:t>
            </a:r>
            <a:r>
              <a:rPr lang="en-US" sz="2000" dirty="0">
                <a:solidFill>
                  <a:schemeClr val="tx1"/>
                </a:solidFill>
              </a:rPr>
              <a:t>duration</a:t>
            </a:r>
            <a:r>
              <a:rPr lang="en-US" sz="2000" dirty="0" smtClean="0">
                <a:solidFill>
                  <a:schemeClr val="tx1"/>
                </a:solidFill>
              </a:rPr>
              <a:t> 20 </a:t>
            </a:r>
            <a:r>
              <a:rPr lang="en-US" sz="2000" dirty="0">
                <a:solidFill>
                  <a:schemeClr val="tx1"/>
                </a:solidFill>
              </a:rPr>
              <a:t>min per orbit</a:t>
            </a:r>
          </a:p>
          <a:p>
            <a:pPr eaLnBrk="1" hangingPunct="1"/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LYRA highlights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406901" y="1417638"/>
            <a:ext cx="4737100" cy="507206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3 redundant units </a:t>
            </a:r>
            <a:r>
              <a:rPr lang="en-US" dirty="0" smtClean="0"/>
              <a:t>protected by independent covers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4 broad-band channels</a:t>
            </a:r>
          </a:p>
          <a:p>
            <a:r>
              <a:rPr lang="en-US" dirty="0" smtClean="0"/>
              <a:t>High acquisition cadence: </a:t>
            </a:r>
            <a:r>
              <a:rPr lang="en-US" b="1" dirty="0" smtClean="0">
                <a:solidFill>
                  <a:srgbClr val="800000"/>
                </a:solidFill>
              </a:rPr>
              <a:t>nominally 20Hz</a:t>
            </a:r>
          </a:p>
          <a:p>
            <a:r>
              <a:rPr lang="en-US" dirty="0" smtClean="0"/>
              <a:t>3 types of detectors:</a:t>
            </a:r>
          </a:p>
          <a:p>
            <a:pPr lvl="1"/>
            <a:r>
              <a:rPr lang="en-US" dirty="0" smtClean="0"/>
              <a:t>Standard silicon </a:t>
            </a:r>
          </a:p>
          <a:p>
            <a:pPr lvl="1"/>
            <a:r>
              <a:rPr lang="en-US" dirty="0" smtClean="0"/>
              <a:t>2 types of </a:t>
            </a:r>
            <a:r>
              <a:rPr lang="en-US" b="1" dirty="0" smtClean="0">
                <a:solidFill>
                  <a:srgbClr val="800000"/>
                </a:solidFill>
              </a:rPr>
              <a:t>diamond detectors</a:t>
            </a:r>
            <a:r>
              <a:rPr lang="en-US" dirty="0" smtClean="0"/>
              <a:t>: MSM and PIN</a:t>
            </a:r>
          </a:p>
          <a:p>
            <a:pPr lvl="2"/>
            <a:r>
              <a:rPr lang="en-US" dirty="0" smtClean="0"/>
              <a:t>radiation resistant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lind to radiation &gt; 300nm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Calibration </a:t>
            </a:r>
            <a:r>
              <a:rPr lang="en-US" b="1" dirty="0" err="1" smtClean="0">
                <a:solidFill>
                  <a:srgbClr val="800000"/>
                </a:solidFill>
              </a:rPr>
              <a:t>LEDs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dirty="0" err="1" smtClean="0"/>
              <a:t>withλof</a:t>
            </a:r>
            <a:r>
              <a:rPr lang="en-US" dirty="0" smtClean="0"/>
              <a:t> 370 and </a:t>
            </a:r>
            <a:r>
              <a:rPr lang="en-US" dirty="0" smtClean="0">
                <a:solidFill>
                  <a:srgbClr val="000000"/>
                </a:solidFill>
              </a:rPr>
              <a:t>465 nm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9460" name="Picture 4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038" y="1447800"/>
            <a:ext cx="345916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3"/>
          <p:cNvPicPr>
            <a:picLocks noChangeAspect="1"/>
          </p:cNvPicPr>
          <p:nvPr/>
        </p:nvPicPr>
        <p:blipFill>
          <a:blip r:embed="rId4"/>
          <a:srcRect l="3611" t="14931" r="5000" b="13958"/>
          <a:stretch>
            <a:fillRect/>
          </a:stretch>
        </p:blipFill>
        <p:spPr bwMode="auto">
          <a:xfrm>
            <a:off x="177800" y="4329043"/>
            <a:ext cx="41783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3734" y="274638"/>
            <a:ext cx="8229600" cy="1143000"/>
          </a:xfrm>
        </p:spPr>
        <p:txBody>
          <a:bodyPr/>
          <a:lstStyle/>
          <a:p>
            <a:r>
              <a:rPr lang="en-US" dirty="0" smtClean="0"/>
              <a:t>Details of LYRA channels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4184192" y="2064140"/>
            <a:ext cx="1022971" cy="2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57200" y="1317262"/>
          <a:ext cx="3273541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5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 1</a:t>
                      </a:r>
                      <a:r>
                        <a:rPr lang="en-US" baseline="0" dirty="0" smtClean="0"/>
                        <a:t> – Lyman alpha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120-123 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Purity</a:t>
                      </a:r>
                      <a:r>
                        <a:rPr lang="en-US" baseline="0" dirty="0" smtClean="0"/>
                        <a:t> : ∼25%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57200" y="4672172"/>
          <a:ext cx="3273541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5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 2</a:t>
                      </a:r>
                      <a:r>
                        <a:rPr lang="en-US" baseline="0" dirty="0" smtClean="0"/>
                        <a:t> – Herzberg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190-222 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Purity</a:t>
                      </a:r>
                      <a:r>
                        <a:rPr lang="en-US" baseline="0" dirty="0" smtClean="0"/>
                        <a:t> : ∼95%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73458" y="2560221"/>
          <a:ext cx="2651112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704"/>
                <a:gridCol w="883704"/>
                <a:gridCol w="883704"/>
              </a:tblGrid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Unit 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876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3</a:t>
                      </a:r>
                      <a:endParaRPr lang="en-US" sz="1600" dirty="0"/>
                    </a:p>
                  </a:txBody>
                  <a:tcPr/>
                </a:tc>
              </a:tr>
              <a:tr h="292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73458" y="5915131"/>
          <a:ext cx="2651112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704"/>
                <a:gridCol w="883704"/>
                <a:gridCol w="883704"/>
              </a:tblGrid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Unit 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876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3</a:t>
                      </a:r>
                      <a:endParaRPr lang="en-US" sz="1600" dirty="0"/>
                    </a:p>
                  </a:txBody>
                  <a:tcPr/>
                </a:tc>
              </a:tr>
              <a:tr h="292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PIN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634951" y="1356262"/>
          <a:ext cx="3273541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5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 3</a:t>
                      </a:r>
                      <a:r>
                        <a:rPr lang="en-US" baseline="0" dirty="0" smtClean="0"/>
                        <a:t> – </a:t>
                      </a:r>
                      <a:r>
                        <a:rPr lang="en-US" baseline="0" dirty="0" err="1" smtClean="0"/>
                        <a:t>Aluminium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17-80 nm + &lt; 5nm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Purity</a:t>
                      </a:r>
                      <a:r>
                        <a:rPr lang="en-US" baseline="0" dirty="0" smtClean="0"/>
                        <a:t> : ∼97%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5634951" y="4711172"/>
          <a:ext cx="3273541" cy="2026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5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Channel 4</a:t>
                      </a:r>
                      <a:r>
                        <a:rPr lang="en-US" baseline="0" dirty="0" smtClean="0"/>
                        <a:t> – Zirconium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6-20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nm + &lt; 2nm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Purity</a:t>
                      </a:r>
                      <a:r>
                        <a:rPr lang="en-US" baseline="0" dirty="0" smtClean="0"/>
                        <a:t> : ∼95%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 smtClean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951209" y="2599221"/>
          <a:ext cx="2651112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704"/>
                <a:gridCol w="883704"/>
                <a:gridCol w="883704"/>
              </a:tblGrid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Unit 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876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3</a:t>
                      </a:r>
                      <a:endParaRPr lang="en-US" sz="1600" dirty="0"/>
                    </a:p>
                  </a:txBody>
                  <a:tcPr/>
                </a:tc>
              </a:tr>
              <a:tr h="292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951209" y="5954131"/>
          <a:ext cx="2651112" cy="67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704"/>
                <a:gridCol w="883704"/>
                <a:gridCol w="883704"/>
              </a:tblGrid>
              <a:tr h="28648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Unit 2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8763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 3</a:t>
                      </a:r>
                      <a:endParaRPr lang="en-US" sz="1600" dirty="0"/>
                    </a:p>
                  </a:txBody>
                  <a:tcPr/>
                </a:tc>
              </a:tr>
              <a:tr h="2924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MSM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Si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Straight Connector 21"/>
          <p:cNvCxnSpPr/>
          <p:nvPr/>
        </p:nvCxnSpPr>
        <p:spPr>
          <a:xfrm rot="5400000">
            <a:off x="4186318" y="5914068"/>
            <a:ext cx="1022971" cy="2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IMG0068.JPG"/>
          <p:cNvPicPr>
            <a:picLocks noChangeAspect="1"/>
          </p:cNvPicPr>
          <p:nvPr/>
        </p:nvPicPr>
        <p:blipFill>
          <a:blip r:embed="rId3"/>
          <a:srcRect l="19481" r="14540" b="19383"/>
          <a:stretch>
            <a:fillRect/>
          </a:stretch>
        </p:blipFill>
        <p:spPr>
          <a:xfrm flipH="1" flipV="1">
            <a:off x="3593252" y="3008901"/>
            <a:ext cx="2211230" cy="2026383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1031907" y="4025779"/>
            <a:ext cx="1814342" cy="1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02594" y="4014439"/>
            <a:ext cx="1814342" cy="113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Filter + detector combined </a:t>
            </a:r>
            <a:r>
              <a:rPr lang="en-US" sz="3600" dirty="0" err="1" smtClean="0"/>
              <a:t>responsivity</a:t>
            </a:r>
            <a:endParaRPr lang="en-US" sz="3600" dirty="0"/>
          </a:p>
        </p:txBody>
      </p:sp>
      <p:pic>
        <p:nvPicPr>
          <p:cNvPr id="9" name="Picture 8" descr="Screen Shot 2011-10-24 at 09.15.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4095612"/>
            <a:ext cx="4559300" cy="2552700"/>
          </a:xfrm>
          <a:prstGeom prst="rect">
            <a:avLst/>
          </a:prstGeom>
        </p:spPr>
      </p:pic>
      <p:pic>
        <p:nvPicPr>
          <p:cNvPr id="10" name="Picture 9" descr="Screen Shot 2011-10-24 at 09.11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00" y="1416362"/>
            <a:ext cx="4533900" cy="2584450"/>
          </a:xfrm>
          <a:prstGeom prst="rect">
            <a:avLst/>
          </a:prstGeom>
        </p:spPr>
      </p:pic>
      <p:pic>
        <p:nvPicPr>
          <p:cNvPr id="11" name="Picture 10" descr="Screen Shot 2011-10-24 at 09.02.28.png"/>
          <p:cNvPicPr>
            <a:picLocks noChangeAspect="1"/>
          </p:cNvPicPr>
          <p:nvPr/>
        </p:nvPicPr>
        <p:blipFill>
          <a:blip r:embed="rId4"/>
          <a:srcRect r="2104"/>
          <a:stretch>
            <a:fillRect/>
          </a:stretch>
        </p:blipFill>
        <p:spPr>
          <a:xfrm>
            <a:off x="68040" y="4102613"/>
            <a:ext cx="4520893" cy="2545699"/>
          </a:xfrm>
          <a:prstGeom prst="rect">
            <a:avLst/>
          </a:prstGeom>
        </p:spPr>
      </p:pic>
      <p:pic>
        <p:nvPicPr>
          <p:cNvPr id="12" name="Picture 11" descr="Screen Shot 2011-10-24 at 09.01.27.png"/>
          <p:cNvPicPr>
            <a:picLocks noChangeAspect="1"/>
          </p:cNvPicPr>
          <p:nvPr/>
        </p:nvPicPr>
        <p:blipFill>
          <a:blip r:embed="rId5"/>
          <a:srcRect r="1156"/>
          <a:stretch>
            <a:fillRect/>
          </a:stretch>
        </p:blipFill>
        <p:spPr>
          <a:xfrm>
            <a:off x="63499" y="1417637"/>
            <a:ext cx="4525434" cy="2559050"/>
          </a:xfrm>
          <a:prstGeom prst="rect">
            <a:avLst/>
          </a:prstGeom>
        </p:spPr>
      </p:pic>
      <p:grpSp>
        <p:nvGrpSpPr>
          <p:cNvPr id="3" name="Group 18"/>
          <p:cNvGrpSpPr/>
          <p:nvPr/>
        </p:nvGrpSpPr>
        <p:grpSpPr>
          <a:xfrm>
            <a:off x="6940010" y="1787392"/>
            <a:ext cx="1542670" cy="738664"/>
            <a:chOff x="3022600" y="4095612"/>
            <a:chExt cx="1542670" cy="738664"/>
          </a:xfrm>
        </p:grpSpPr>
        <p:sp>
          <p:nvSpPr>
            <p:cNvPr id="14" name="TextBox 13"/>
            <p:cNvSpPr txBox="1"/>
            <p:nvPr/>
          </p:nvSpPr>
          <p:spPr>
            <a:xfrm>
              <a:off x="3022600" y="4095612"/>
              <a:ext cx="1542670" cy="7386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Unit 1</a:t>
              </a:r>
            </a:p>
            <a:p>
              <a:pPr algn="r"/>
              <a:r>
                <a:rPr lang="en-US" sz="1400" dirty="0" smtClean="0"/>
                <a:t>Unit 2</a:t>
              </a:r>
            </a:p>
            <a:p>
              <a:pPr algn="r"/>
              <a:r>
                <a:rPr lang="en-US" sz="1400" dirty="0" smtClean="0"/>
                <a:t>Unit 3</a:t>
              </a:r>
              <a:endParaRPr lang="en-US" sz="1400" dirty="0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3225800" y="4267200"/>
              <a:ext cx="584200" cy="12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3238500" y="4483100"/>
              <a:ext cx="584200" cy="12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3251200" y="4686300"/>
              <a:ext cx="584200" cy="127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0" name="Straight Arrow Connector 19"/>
          <p:cNvCxnSpPr/>
          <p:nvPr/>
        </p:nvCxnSpPr>
        <p:spPr>
          <a:xfrm rot="10800000" flipV="1">
            <a:off x="3365500" y="1971680"/>
            <a:ext cx="635000" cy="406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V="1">
            <a:off x="1418168" y="2142326"/>
            <a:ext cx="477907" cy="36962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54774" y="1823794"/>
            <a:ext cx="17107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Diamond cut-off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rot="10800000" flipV="1">
            <a:off x="1337274" y="1602303"/>
            <a:ext cx="635000" cy="40640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965200" y="1627702"/>
            <a:ext cx="107950" cy="197869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89500" y="1627702"/>
            <a:ext cx="304800" cy="197869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940300" y="4320102"/>
            <a:ext cx="86866" cy="197869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84873" y="4294702"/>
            <a:ext cx="152400" cy="1978694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178728" y="1556062"/>
            <a:ext cx="26087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Bump in Si around 900nm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0538" y="1423471"/>
            <a:ext cx="25727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Bump in C around 220nm</a:t>
            </a:r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of the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255838"/>
            <a:ext cx="7721600" cy="3243262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sz="2800" dirty="0" smtClean="0"/>
              <a:t>Generalities on PROBA2 and LYRA</a:t>
            </a:r>
          </a:p>
          <a:p>
            <a:pPr>
              <a:spcAft>
                <a:spcPts val="2400"/>
              </a:spcAft>
            </a:pPr>
            <a:r>
              <a:rPr lang="en-US" sz="2800" b="1" dirty="0" smtClean="0">
                <a:solidFill>
                  <a:srgbClr val="800000"/>
                </a:solidFill>
              </a:rPr>
              <a:t>LYRA current status and performances</a:t>
            </a:r>
          </a:p>
          <a:p>
            <a:pPr>
              <a:spcAft>
                <a:spcPts val="2400"/>
              </a:spcAft>
            </a:pPr>
            <a:r>
              <a:rPr lang="en-US" sz="2800" dirty="0" smtClean="0"/>
              <a:t>Science with LYRA</a:t>
            </a:r>
          </a:p>
          <a:p>
            <a:pPr>
              <a:spcAft>
                <a:spcPts val="2400"/>
              </a:spcAft>
            </a:pPr>
            <a:endParaRPr lang="en-US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9572</TotalTime>
  <Words>1562</Words>
  <Application>Microsoft Macintosh PowerPoint</Application>
  <PresentationFormat>On-screen Show (4:3)</PresentationFormat>
  <Paragraphs>252</Paragraphs>
  <Slides>34</Slides>
  <Notes>7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Inkwell</vt:lpstr>
      <vt:lpstr>Document</vt:lpstr>
      <vt:lpstr>Photo Editor-Foto</vt:lpstr>
      <vt:lpstr>LYRA on-board PROBA2:  instrument performances and latest results</vt:lpstr>
      <vt:lpstr>Structure of the talk</vt:lpstr>
      <vt:lpstr>Structure of the talk</vt:lpstr>
      <vt:lpstr>PROBA2: an ESA microsat</vt:lpstr>
      <vt:lpstr>PROBA2 orbit</vt:lpstr>
      <vt:lpstr>LYRA highlights</vt:lpstr>
      <vt:lpstr>Details of LYRA channels</vt:lpstr>
      <vt:lpstr>Filter + detector combined responsivity</vt:lpstr>
      <vt:lpstr>Structure of the talk</vt:lpstr>
      <vt:lpstr>Example of LYRA data</vt:lpstr>
      <vt:lpstr>Data products</vt:lpstr>
      <vt:lpstr>Calibration</vt:lpstr>
      <vt:lpstr>Non-solar features in LYRA data </vt:lpstr>
      <vt:lpstr>Non-solar features in LYRA data </vt:lpstr>
      <vt:lpstr>Long term evolution</vt:lpstr>
      <vt:lpstr>Degradation of unit 2 – the nominal unit</vt:lpstr>
      <vt:lpstr>Degradation of unit 3 – dedicated campaigns</vt:lpstr>
      <vt:lpstr>Degradation of unit 1 – calibration</vt:lpstr>
      <vt:lpstr>Dark current + LED signal evolution</vt:lpstr>
      <vt:lpstr>Probing the evolution of bandpasses: occultations</vt:lpstr>
      <vt:lpstr> Si detector (AXUV) after proton tests (@14.5MeV) </vt:lpstr>
      <vt:lpstr> Diamond detectors after proton tests (@14.5MeV) </vt:lpstr>
      <vt:lpstr>SWAP-LYRA cross-comparison</vt:lpstr>
      <vt:lpstr>Comparison to other missions</vt:lpstr>
      <vt:lpstr>Slide 25</vt:lpstr>
      <vt:lpstr>Structure of the talk</vt:lpstr>
      <vt:lpstr>Fields of investigation</vt:lpstr>
      <vt:lpstr>Solar flares with LYRA: Ly-αflare</vt:lpstr>
      <vt:lpstr>Multi-wavelength analysis of flares</vt:lpstr>
      <vt:lpstr>Solar flares with LYRA: QPP</vt:lpstr>
      <vt:lpstr>Long term solar irradiance </vt:lpstr>
      <vt:lpstr>Sun-Moon eclipses</vt:lpstr>
      <vt:lpstr>Recent scientific papers</vt:lpstr>
      <vt:lpstr>Collaborations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LYRA on-board PROBA2:  instrument performances and latest results</dc:title>
  <dc:creator>Marie Dominique</dc:creator>
  <cp:lastModifiedBy>Marie Dominique</cp:lastModifiedBy>
  <cp:revision>40</cp:revision>
  <dcterms:created xsi:type="dcterms:W3CDTF">2012-07-14T08:52:26Z</dcterms:created>
  <dcterms:modified xsi:type="dcterms:W3CDTF">2012-07-14T13:18:09Z</dcterms:modified>
</cp:coreProperties>
</file>